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6"/>
  </p:notesMasterIdLst>
  <p:sldIdLst>
    <p:sldId id="272" r:id="rId5"/>
    <p:sldId id="277" r:id="rId6"/>
    <p:sldId id="278" r:id="rId7"/>
    <p:sldId id="279" r:id="rId8"/>
    <p:sldId id="280" r:id="rId9"/>
    <p:sldId id="281" r:id="rId10"/>
    <p:sldId id="282" r:id="rId11"/>
    <p:sldId id="283" r:id="rId12"/>
    <p:sldId id="284" r:id="rId13"/>
    <p:sldId id="285" r:id="rId14"/>
    <p:sldId id="286"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ata2.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9C2A815-F203-4F72-935B-43C13FC9D982}"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0734A41D-A9C0-460B-B5FA-2F5A136A660C}">
      <dgm:prSet/>
      <dgm:spPr/>
      <dgm:t>
        <a:bodyPr/>
        <a:lstStyle/>
        <a:p>
          <a:pPr>
            <a:lnSpc>
              <a:spcPct val="100000"/>
            </a:lnSpc>
          </a:pPr>
          <a:r>
            <a:rPr lang="en-US" b="1"/>
            <a:t>Background:</a:t>
          </a:r>
          <a:endParaRPr lang="en-US"/>
        </a:p>
      </dgm:t>
    </dgm:pt>
    <dgm:pt modelId="{7D62A4BD-42C7-4C97-9AA1-1DE11323101D}" type="parTrans" cxnId="{1EA0EC6B-766A-41A3-AC21-FD6B04892E77}">
      <dgm:prSet/>
      <dgm:spPr/>
      <dgm:t>
        <a:bodyPr/>
        <a:lstStyle/>
        <a:p>
          <a:endParaRPr lang="en-US"/>
        </a:p>
      </dgm:t>
    </dgm:pt>
    <dgm:pt modelId="{13E277A4-1355-4A67-ADA6-D39D356E4EAB}" type="sibTrans" cxnId="{1EA0EC6B-766A-41A3-AC21-FD6B04892E77}">
      <dgm:prSet/>
      <dgm:spPr/>
      <dgm:t>
        <a:bodyPr/>
        <a:lstStyle/>
        <a:p>
          <a:endParaRPr lang="en-US"/>
        </a:p>
      </dgm:t>
    </dgm:pt>
    <dgm:pt modelId="{140784BA-41EF-4DE9-BAEC-F25437BB222C}">
      <dgm:prSet/>
      <dgm:spPr/>
      <dgm:t>
        <a:bodyPr/>
        <a:lstStyle/>
        <a:p>
          <a:pPr>
            <a:lnSpc>
              <a:spcPct val="100000"/>
            </a:lnSpc>
          </a:pPr>
          <a:r>
            <a:rPr lang="en-US" dirty="0"/>
            <a:t>Safety is a top concern when moving to a new area. If you don’t feel safe in your own home, you are not going to be able to enjoy living there.</a:t>
          </a:r>
        </a:p>
      </dgm:t>
    </dgm:pt>
    <dgm:pt modelId="{0B4CEFAB-E94A-4413-B94E-E7E838E24C28}" type="parTrans" cxnId="{A1C10411-8D38-48B0-8CC7-0D9B789B4EBD}">
      <dgm:prSet/>
      <dgm:spPr/>
      <dgm:t>
        <a:bodyPr/>
        <a:lstStyle/>
        <a:p>
          <a:endParaRPr lang="en-US"/>
        </a:p>
      </dgm:t>
    </dgm:pt>
    <dgm:pt modelId="{0C6DF607-A90B-4797-9FBB-DFFC06A7B616}" type="sibTrans" cxnId="{A1C10411-8D38-48B0-8CC7-0D9B789B4EBD}">
      <dgm:prSet/>
      <dgm:spPr/>
      <dgm:t>
        <a:bodyPr/>
        <a:lstStyle/>
        <a:p>
          <a:endParaRPr lang="en-US"/>
        </a:p>
      </dgm:t>
    </dgm:pt>
    <dgm:pt modelId="{C1A3A9BE-DF34-40BC-9544-6E61DF8644AA}">
      <dgm:prSet/>
      <dgm:spPr/>
      <dgm:t>
        <a:bodyPr/>
        <a:lstStyle/>
        <a:p>
          <a:pPr>
            <a:lnSpc>
              <a:spcPct val="100000"/>
            </a:lnSpc>
          </a:pPr>
          <a:r>
            <a:rPr lang="en-US" b="1"/>
            <a:t>Problem:</a:t>
          </a:r>
          <a:endParaRPr lang="en-US"/>
        </a:p>
      </dgm:t>
    </dgm:pt>
    <dgm:pt modelId="{5A7E4B68-9A5F-486C-A2CB-1E5B6DE13E2D}" type="parTrans" cxnId="{FD333A4B-3E75-43DB-BB4E-E6F00722DEC6}">
      <dgm:prSet/>
      <dgm:spPr/>
      <dgm:t>
        <a:bodyPr/>
        <a:lstStyle/>
        <a:p>
          <a:endParaRPr lang="en-US"/>
        </a:p>
      </dgm:t>
    </dgm:pt>
    <dgm:pt modelId="{189C49E1-027E-49CC-8F72-7C908E3F6FDA}" type="sibTrans" cxnId="{FD333A4B-3E75-43DB-BB4E-E6F00722DEC6}">
      <dgm:prSet/>
      <dgm:spPr/>
      <dgm:t>
        <a:bodyPr/>
        <a:lstStyle/>
        <a:p>
          <a:endParaRPr lang="en-US"/>
        </a:p>
      </dgm:t>
    </dgm:pt>
    <dgm:pt modelId="{E23B84DB-B1C2-43B1-91D9-2F3183D92C1C}">
      <dgm:prSet/>
      <dgm:spPr/>
      <dgm:t>
        <a:bodyPr/>
        <a:lstStyle/>
        <a:p>
          <a:pPr>
            <a:lnSpc>
              <a:spcPct val="100000"/>
            </a:lnSpc>
          </a:pPr>
          <a:r>
            <a:rPr lang="en-US" dirty="0"/>
            <a:t>This project aims to select the safest borough in London based on the total crimes, explore the neighborhoods of that borough to find the 10 most common venues in each neighborhood and finally cluster the neighborhoods using k – means clustering.</a:t>
          </a:r>
        </a:p>
      </dgm:t>
    </dgm:pt>
    <dgm:pt modelId="{05A4869A-C771-4367-9E00-0D128C1DD565}" type="parTrans" cxnId="{04E16F83-6674-49D4-8D6B-90DE4F8FAA51}">
      <dgm:prSet/>
      <dgm:spPr/>
      <dgm:t>
        <a:bodyPr/>
        <a:lstStyle/>
        <a:p>
          <a:endParaRPr lang="en-US"/>
        </a:p>
      </dgm:t>
    </dgm:pt>
    <dgm:pt modelId="{2A4DB090-ED51-4447-A3D4-A5BA3BA46763}" type="sibTrans" cxnId="{04E16F83-6674-49D4-8D6B-90DE4F8FAA51}">
      <dgm:prSet/>
      <dgm:spPr/>
      <dgm:t>
        <a:bodyPr/>
        <a:lstStyle/>
        <a:p>
          <a:endParaRPr lang="en-US"/>
        </a:p>
      </dgm:t>
    </dgm:pt>
    <dgm:pt modelId="{8E4F733C-8D5A-46F6-9378-2076F4AE9A2B}">
      <dgm:prSet/>
      <dgm:spPr/>
      <dgm:t>
        <a:bodyPr/>
        <a:lstStyle/>
        <a:p>
          <a:pPr>
            <a:lnSpc>
              <a:spcPct val="100000"/>
            </a:lnSpc>
          </a:pPr>
          <a:r>
            <a:rPr lang="en-US" b="1"/>
            <a:t>Interest:</a:t>
          </a:r>
          <a:endParaRPr lang="en-US"/>
        </a:p>
      </dgm:t>
    </dgm:pt>
    <dgm:pt modelId="{8D608D90-4F56-4708-9CEF-A4870B658E95}" type="parTrans" cxnId="{36ADE10B-0D47-4915-927D-751435824B5E}">
      <dgm:prSet/>
      <dgm:spPr/>
      <dgm:t>
        <a:bodyPr/>
        <a:lstStyle/>
        <a:p>
          <a:endParaRPr lang="en-US"/>
        </a:p>
      </dgm:t>
    </dgm:pt>
    <dgm:pt modelId="{CFB10641-F4D2-4537-AE12-AD439A8A17F9}" type="sibTrans" cxnId="{36ADE10B-0D47-4915-927D-751435824B5E}">
      <dgm:prSet/>
      <dgm:spPr/>
      <dgm:t>
        <a:bodyPr/>
        <a:lstStyle/>
        <a:p>
          <a:endParaRPr lang="en-US"/>
        </a:p>
      </dgm:t>
    </dgm:pt>
    <dgm:pt modelId="{5BE4834C-378A-460E-B769-B0EE089539B3}">
      <dgm:prSet/>
      <dgm:spPr/>
      <dgm:t>
        <a:bodyPr/>
        <a:lstStyle/>
        <a:p>
          <a:pPr>
            <a:lnSpc>
              <a:spcPct val="100000"/>
            </a:lnSpc>
          </a:pPr>
          <a:r>
            <a:rPr lang="en-US" dirty="0"/>
            <a:t>Expats who are considering to relocate to London will be interested to identify the safest borough in London and explore its neighborhoods and common venues around each neighborhood.</a:t>
          </a:r>
        </a:p>
      </dgm:t>
    </dgm:pt>
    <dgm:pt modelId="{BB438F3C-EBB6-4668-89F0-DAC5AC91960C}" type="parTrans" cxnId="{9415F012-ACE2-4ED0-925D-AE7384689E9F}">
      <dgm:prSet/>
      <dgm:spPr/>
      <dgm:t>
        <a:bodyPr/>
        <a:lstStyle/>
        <a:p>
          <a:endParaRPr lang="en-US"/>
        </a:p>
      </dgm:t>
    </dgm:pt>
    <dgm:pt modelId="{E5472EE6-D0F6-48D8-B65D-A7D1F8F3A812}" type="sibTrans" cxnId="{9415F012-ACE2-4ED0-925D-AE7384689E9F}">
      <dgm:prSet/>
      <dgm:spPr/>
      <dgm:t>
        <a:bodyPr/>
        <a:lstStyle/>
        <a:p>
          <a:endParaRPr lang="en-US"/>
        </a:p>
      </dgm:t>
    </dgm:pt>
    <dgm:pt modelId="{3AFD3E6E-122D-42B2-B7BC-FC77B10CDC9F}" type="pres">
      <dgm:prSet presAssocID="{89C2A815-F203-4F72-935B-43C13FC9D982}" presName="root" presStyleCnt="0">
        <dgm:presLayoutVars>
          <dgm:dir/>
          <dgm:resizeHandles val="exact"/>
        </dgm:presLayoutVars>
      </dgm:prSet>
      <dgm:spPr/>
    </dgm:pt>
    <dgm:pt modelId="{6704D6C0-72F0-48F0-9A4E-33415074D5F8}" type="pres">
      <dgm:prSet presAssocID="{0734A41D-A9C0-460B-B5FA-2F5A136A660C}" presName="compNode" presStyleCnt="0"/>
      <dgm:spPr/>
    </dgm:pt>
    <dgm:pt modelId="{21116C43-64E1-4B28-8102-452D68501A61}" type="pres">
      <dgm:prSet presAssocID="{0734A41D-A9C0-460B-B5FA-2F5A136A660C}" presName="bgRect" presStyleLbl="bgShp" presStyleIdx="0" presStyleCnt="3"/>
      <dgm:spPr/>
    </dgm:pt>
    <dgm:pt modelId="{02376BA4-F323-4D0D-B087-BD1ABE1F83C3}" type="pres">
      <dgm:prSet presAssocID="{0734A41D-A9C0-460B-B5FA-2F5A136A660C}"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keleton"/>
        </a:ext>
      </dgm:extLst>
    </dgm:pt>
    <dgm:pt modelId="{A3EB7F97-F24F-42BB-A21E-6E846160C8F9}" type="pres">
      <dgm:prSet presAssocID="{0734A41D-A9C0-460B-B5FA-2F5A136A660C}" presName="spaceRect" presStyleCnt="0"/>
      <dgm:spPr/>
    </dgm:pt>
    <dgm:pt modelId="{3615B405-8DBB-4227-AF5F-2A6E50A74AD5}" type="pres">
      <dgm:prSet presAssocID="{0734A41D-A9C0-460B-B5FA-2F5A136A660C}" presName="parTx" presStyleLbl="revTx" presStyleIdx="0" presStyleCnt="6">
        <dgm:presLayoutVars>
          <dgm:chMax val="0"/>
          <dgm:chPref val="0"/>
        </dgm:presLayoutVars>
      </dgm:prSet>
      <dgm:spPr/>
    </dgm:pt>
    <dgm:pt modelId="{A961DA79-F666-4140-B5EE-7251E5683C48}" type="pres">
      <dgm:prSet presAssocID="{0734A41D-A9C0-460B-B5FA-2F5A136A660C}" presName="desTx" presStyleLbl="revTx" presStyleIdx="1" presStyleCnt="6">
        <dgm:presLayoutVars/>
      </dgm:prSet>
      <dgm:spPr/>
    </dgm:pt>
    <dgm:pt modelId="{4BA83564-3568-4613-8AD0-02C54A969F39}" type="pres">
      <dgm:prSet presAssocID="{13E277A4-1355-4A67-ADA6-D39D356E4EAB}" presName="sibTrans" presStyleCnt="0"/>
      <dgm:spPr/>
    </dgm:pt>
    <dgm:pt modelId="{7D0CFDF4-8767-4F18-A09A-74D3E26D3E7C}" type="pres">
      <dgm:prSet presAssocID="{C1A3A9BE-DF34-40BC-9544-6E61DF8644AA}" presName="compNode" presStyleCnt="0"/>
      <dgm:spPr/>
    </dgm:pt>
    <dgm:pt modelId="{938B672C-E767-421C-8E86-B82637B3CD6F}" type="pres">
      <dgm:prSet presAssocID="{C1A3A9BE-DF34-40BC-9544-6E61DF8644AA}" presName="bgRect" presStyleLbl="bgShp" presStyleIdx="1" presStyleCnt="3"/>
      <dgm:spPr/>
    </dgm:pt>
    <dgm:pt modelId="{A82B1435-DF80-4D08-AC20-BEE1D91B849E}" type="pres">
      <dgm:prSet presAssocID="{C1A3A9BE-DF34-40BC-9544-6E61DF8644AA}"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ity"/>
        </a:ext>
      </dgm:extLst>
    </dgm:pt>
    <dgm:pt modelId="{30D6A098-F953-470C-A585-2D2D9CAADF6D}" type="pres">
      <dgm:prSet presAssocID="{C1A3A9BE-DF34-40BC-9544-6E61DF8644AA}" presName="spaceRect" presStyleCnt="0"/>
      <dgm:spPr/>
    </dgm:pt>
    <dgm:pt modelId="{FE949495-AE13-46D0-B55B-D1C4F34F52FF}" type="pres">
      <dgm:prSet presAssocID="{C1A3A9BE-DF34-40BC-9544-6E61DF8644AA}" presName="parTx" presStyleLbl="revTx" presStyleIdx="2" presStyleCnt="6">
        <dgm:presLayoutVars>
          <dgm:chMax val="0"/>
          <dgm:chPref val="0"/>
        </dgm:presLayoutVars>
      </dgm:prSet>
      <dgm:spPr/>
    </dgm:pt>
    <dgm:pt modelId="{D2C96351-CFBE-473C-A50A-57F7E1B7AB78}" type="pres">
      <dgm:prSet presAssocID="{C1A3A9BE-DF34-40BC-9544-6E61DF8644AA}" presName="desTx" presStyleLbl="revTx" presStyleIdx="3" presStyleCnt="6">
        <dgm:presLayoutVars/>
      </dgm:prSet>
      <dgm:spPr/>
    </dgm:pt>
    <dgm:pt modelId="{B8E1BBAA-C8B5-4F28-8ED5-E6BBD2312D2F}" type="pres">
      <dgm:prSet presAssocID="{189C49E1-027E-49CC-8F72-7C908E3F6FDA}" presName="sibTrans" presStyleCnt="0"/>
      <dgm:spPr/>
    </dgm:pt>
    <dgm:pt modelId="{A894F421-7334-4010-8A39-DBDD6D520D00}" type="pres">
      <dgm:prSet presAssocID="{8E4F733C-8D5A-46F6-9378-2076F4AE9A2B}" presName="compNode" presStyleCnt="0"/>
      <dgm:spPr/>
    </dgm:pt>
    <dgm:pt modelId="{29DE6B43-B96E-4EF7-A7B3-8AD8B0177BF2}" type="pres">
      <dgm:prSet presAssocID="{8E4F733C-8D5A-46F6-9378-2076F4AE9A2B}" presName="bgRect" presStyleLbl="bgShp" presStyleIdx="2" presStyleCnt="3"/>
      <dgm:spPr/>
    </dgm:pt>
    <dgm:pt modelId="{6A23EE0C-8ED7-44B2-B9CB-08DA3D6124E1}" type="pres">
      <dgm:prSet presAssocID="{8E4F733C-8D5A-46F6-9378-2076F4AE9A2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Marker"/>
        </a:ext>
      </dgm:extLst>
    </dgm:pt>
    <dgm:pt modelId="{F695BE4C-3892-4D08-B1E3-C8568F46B314}" type="pres">
      <dgm:prSet presAssocID="{8E4F733C-8D5A-46F6-9378-2076F4AE9A2B}" presName="spaceRect" presStyleCnt="0"/>
      <dgm:spPr/>
    </dgm:pt>
    <dgm:pt modelId="{5649BDF5-35FB-4FF7-9A41-BF10F5AB18BF}" type="pres">
      <dgm:prSet presAssocID="{8E4F733C-8D5A-46F6-9378-2076F4AE9A2B}" presName="parTx" presStyleLbl="revTx" presStyleIdx="4" presStyleCnt="6">
        <dgm:presLayoutVars>
          <dgm:chMax val="0"/>
          <dgm:chPref val="0"/>
        </dgm:presLayoutVars>
      </dgm:prSet>
      <dgm:spPr/>
    </dgm:pt>
    <dgm:pt modelId="{F1DABC09-04D1-40D9-A0F5-5DA32665339D}" type="pres">
      <dgm:prSet presAssocID="{8E4F733C-8D5A-46F6-9378-2076F4AE9A2B}" presName="desTx" presStyleLbl="revTx" presStyleIdx="5" presStyleCnt="6">
        <dgm:presLayoutVars/>
      </dgm:prSet>
      <dgm:spPr/>
    </dgm:pt>
  </dgm:ptLst>
  <dgm:cxnLst>
    <dgm:cxn modelId="{36ADE10B-0D47-4915-927D-751435824B5E}" srcId="{89C2A815-F203-4F72-935B-43C13FC9D982}" destId="{8E4F733C-8D5A-46F6-9378-2076F4AE9A2B}" srcOrd="2" destOrd="0" parTransId="{8D608D90-4F56-4708-9CEF-A4870B658E95}" sibTransId="{CFB10641-F4D2-4537-AE12-AD439A8A17F9}"/>
    <dgm:cxn modelId="{A1C10411-8D38-48B0-8CC7-0D9B789B4EBD}" srcId="{0734A41D-A9C0-460B-B5FA-2F5A136A660C}" destId="{140784BA-41EF-4DE9-BAEC-F25437BB222C}" srcOrd="0" destOrd="0" parTransId="{0B4CEFAB-E94A-4413-B94E-E7E838E24C28}" sibTransId="{0C6DF607-A90B-4797-9FBB-DFFC06A7B616}"/>
    <dgm:cxn modelId="{9415F012-ACE2-4ED0-925D-AE7384689E9F}" srcId="{8E4F733C-8D5A-46F6-9378-2076F4AE9A2B}" destId="{5BE4834C-378A-460E-B769-B0EE089539B3}" srcOrd="0" destOrd="0" parTransId="{BB438F3C-EBB6-4668-89F0-DAC5AC91960C}" sibTransId="{E5472EE6-D0F6-48D8-B65D-A7D1F8F3A812}"/>
    <dgm:cxn modelId="{F5154F1C-005F-408F-901B-9780C8D580E0}" type="presOf" srcId="{140784BA-41EF-4DE9-BAEC-F25437BB222C}" destId="{A961DA79-F666-4140-B5EE-7251E5683C48}" srcOrd="0" destOrd="0" presId="urn:microsoft.com/office/officeart/2018/2/layout/IconVerticalSolidList"/>
    <dgm:cxn modelId="{F1D3A521-F0FD-4C4D-82F3-7F14275AB72F}" type="presOf" srcId="{0734A41D-A9C0-460B-B5FA-2F5A136A660C}" destId="{3615B405-8DBB-4227-AF5F-2A6E50A74AD5}" srcOrd="0" destOrd="0" presId="urn:microsoft.com/office/officeart/2018/2/layout/IconVerticalSolidList"/>
    <dgm:cxn modelId="{60E0394A-C393-4FC7-8B51-845F3421D5A4}" type="presOf" srcId="{E23B84DB-B1C2-43B1-91D9-2F3183D92C1C}" destId="{D2C96351-CFBE-473C-A50A-57F7E1B7AB78}" srcOrd="0" destOrd="0" presId="urn:microsoft.com/office/officeart/2018/2/layout/IconVerticalSolidList"/>
    <dgm:cxn modelId="{FD333A4B-3E75-43DB-BB4E-E6F00722DEC6}" srcId="{89C2A815-F203-4F72-935B-43C13FC9D982}" destId="{C1A3A9BE-DF34-40BC-9544-6E61DF8644AA}" srcOrd="1" destOrd="0" parTransId="{5A7E4B68-9A5F-486C-A2CB-1E5B6DE13E2D}" sibTransId="{189C49E1-027E-49CC-8F72-7C908E3F6FDA}"/>
    <dgm:cxn modelId="{1EA0EC6B-766A-41A3-AC21-FD6B04892E77}" srcId="{89C2A815-F203-4F72-935B-43C13FC9D982}" destId="{0734A41D-A9C0-460B-B5FA-2F5A136A660C}" srcOrd="0" destOrd="0" parTransId="{7D62A4BD-42C7-4C97-9AA1-1DE11323101D}" sibTransId="{13E277A4-1355-4A67-ADA6-D39D356E4EAB}"/>
    <dgm:cxn modelId="{04E16F83-6674-49D4-8D6B-90DE4F8FAA51}" srcId="{C1A3A9BE-DF34-40BC-9544-6E61DF8644AA}" destId="{E23B84DB-B1C2-43B1-91D9-2F3183D92C1C}" srcOrd="0" destOrd="0" parTransId="{05A4869A-C771-4367-9E00-0D128C1DD565}" sibTransId="{2A4DB090-ED51-4447-A3D4-A5BA3BA46763}"/>
    <dgm:cxn modelId="{B3CE7AC3-29E1-4691-9FA5-C1CD16B8C2DB}" type="presOf" srcId="{8E4F733C-8D5A-46F6-9378-2076F4AE9A2B}" destId="{5649BDF5-35FB-4FF7-9A41-BF10F5AB18BF}" srcOrd="0" destOrd="0" presId="urn:microsoft.com/office/officeart/2018/2/layout/IconVerticalSolidList"/>
    <dgm:cxn modelId="{F7AE67CF-928D-4523-B5FF-7D0FBE532D18}" type="presOf" srcId="{5BE4834C-378A-460E-B769-B0EE089539B3}" destId="{F1DABC09-04D1-40D9-A0F5-5DA32665339D}" srcOrd="0" destOrd="0" presId="urn:microsoft.com/office/officeart/2018/2/layout/IconVerticalSolidList"/>
    <dgm:cxn modelId="{4632D5D3-9F69-4F3B-A684-115DCEC6147E}" type="presOf" srcId="{C1A3A9BE-DF34-40BC-9544-6E61DF8644AA}" destId="{FE949495-AE13-46D0-B55B-D1C4F34F52FF}" srcOrd="0" destOrd="0" presId="urn:microsoft.com/office/officeart/2018/2/layout/IconVerticalSolidList"/>
    <dgm:cxn modelId="{939E18DF-A327-4D0B-9999-AF245989980E}" type="presOf" srcId="{89C2A815-F203-4F72-935B-43C13FC9D982}" destId="{3AFD3E6E-122D-42B2-B7BC-FC77B10CDC9F}" srcOrd="0" destOrd="0" presId="urn:microsoft.com/office/officeart/2018/2/layout/IconVerticalSolidList"/>
    <dgm:cxn modelId="{58844058-AE8C-46AC-8756-BFB308FD46A2}" type="presParOf" srcId="{3AFD3E6E-122D-42B2-B7BC-FC77B10CDC9F}" destId="{6704D6C0-72F0-48F0-9A4E-33415074D5F8}" srcOrd="0" destOrd="0" presId="urn:microsoft.com/office/officeart/2018/2/layout/IconVerticalSolidList"/>
    <dgm:cxn modelId="{4A57004E-7E35-4F1C-92CA-A47CC95329A3}" type="presParOf" srcId="{6704D6C0-72F0-48F0-9A4E-33415074D5F8}" destId="{21116C43-64E1-4B28-8102-452D68501A61}" srcOrd="0" destOrd="0" presId="urn:microsoft.com/office/officeart/2018/2/layout/IconVerticalSolidList"/>
    <dgm:cxn modelId="{4313A8BB-EA60-4341-A724-173C6B0702F6}" type="presParOf" srcId="{6704D6C0-72F0-48F0-9A4E-33415074D5F8}" destId="{02376BA4-F323-4D0D-B087-BD1ABE1F83C3}" srcOrd="1" destOrd="0" presId="urn:microsoft.com/office/officeart/2018/2/layout/IconVerticalSolidList"/>
    <dgm:cxn modelId="{8DA81A75-A3CB-474F-8254-B752560A2C41}" type="presParOf" srcId="{6704D6C0-72F0-48F0-9A4E-33415074D5F8}" destId="{A3EB7F97-F24F-42BB-A21E-6E846160C8F9}" srcOrd="2" destOrd="0" presId="urn:microsoft.com/office/officeart/2018/2/layout/IconVerticalSolidList"/>
    <dgm:cxn modelId="{D914AB67-37FA-4B87-822B-040FA6D9BEB9}" type="presParOf" srcId="{6704D6C0-72F0-48F0-9A4E-33415074D5F8}" destId="{3615B405-8DBB-4227-AF5F-2A6E50A74AD5}" srcOrd="3" destOrd="0" presId="urn:microsoft.com/office/officeart/2018/2/layout/IconVerticalSolidList"/>
    <dgm:cxn modelId="{FD51D2D8-2AE6-4486-928A-269DEA3AF093}" type="presParOf" srcId="{6704D6C0-72F0-48F0-9A4E-33415074D5F8}" destId="{A961DA79-F666-4140-B5EE-7251E5683C48}" srcOrd="4" destOrd="0" presId="urn:microsoft.com/office/officeart/2018/2/layout/IconVerticalSolidList"/>
    <dgm:cxn modelId="{71D60039-F331-47A8-844E-B137420DCE01}" type="presParOf" srcId="{3AFD3E6E-122D-42B2-B7BC-FC77B10CDC9F}" destId="{4BA83564-3568-4613-8AD0-02C54A969F39}" srcOrd="1" destOrd="0" presId="urn:microsoft.com/office/officeart/2018/2/layout/IconVerticalSolidList"/>
    <dgm:cxn modelId="{51A9980B-4C45-4AD8-B351-56D5B46E8935}" type="presParOf" srcId="{3AFD3E6E-122D-42B2-B7BC-FC77B10CDC9F}" destId="{7D0CFDF4-8767-4F18-A09A-74D3E26D3E7C}" srcOrd="2" destOrd="0" presId="urn:microsoft.com/office/officeart/2018/2/layout/IconVerticalSolidList"/>
    <dgm:cxn modelId="{97F40B0C-03AC-4A5A-8B3D-10F1C8184871}" type="presParOf" srcId="{7D0CFDF4-8767-4F18-A09A-74D3E26D3E7C}" destId="{938B672C-E767-421C-8E86-B82637B3CD6F}" srcOrd="0" destOrd="0" presId="urn:microsoft.com/office/officeart/2018/2/layout/IconVerticalSolidList"/>
    <dgm:cxn modelId="{6EEF1F9D-F618-44C7-9852-2DB9604225E8}" type="presParOf" srcId="{7D0CFDF4-8767-4F18-A09A-74D3E26D3E7C}" destId="{A82B1435-DF80-4D08-AC20-BEE1D91B849E}" srcOrd="1" destOrd="0" presId="urn:microsoft.com/office/officeart/2018/2/layout/IconVerticalSolidList"/>
    <dgm:cxn modelId="{DDF8461C-86BD-40BC-9D47-61D80EA8B9E6}" type="presParOf" srcId="{7D0CFDF4-8767-4F18-A09A-74D3E26D3E7C}" destId="{30D6A098-F953-470C-A585-2D2D9CAADF6D}" srcOrd="2" destOrd="0" presId="urn:microsoft.com/office/officeart/2018/2/layout/IconVerticalSolidList"/>
    <dgm:cxn modelId="{341D1424-E574-4F9E-AA73-D06A4AF732B7}" type="presParOf" srcId="{7D0CFDF4-8767-4F18-A09A-74D3E26D3E7C}" destId="{FE949495-AE13-46D0-B55B-D1C4F34F52FF}" srcOrd="3" destOrd="0" presId="urn:microsoft.com/office/officeart/2018/2/layout/IconVerticalSolidList"/>
    <dgm:cxn modelId="{CEEEFD74-93A8-4B70-8A80-787355BCED6E}" type="presParOf" srcId="{7D0CFDF4-8767-4F18-A09A-74D3E26D3E7C}" destId="{D2C96351-CFBE-473C-A50A-57F7E1B7AB78}" srcOrd="4" destOrd="0" presId="urn:microsoft.com/office/officeart/2018/2/layout/IconVerticalSolidList"/>
    <dgm:cxn modelId="{E2919132-0BE8-43E5-A717-4AE05601CFE1}" type="presParOf" srcId="{3AFD3E6E-122D-42B2-B7BC-FC77B10CDC9F}" destId="{B8E1BBAA-C8B5-4F28-8ED5-E6BBD2312D2F}" srcOrd="3" destOrd="0" presId="urn:microsoft.com/office/officeart/2018/2/layout/IconVerticalSolidList"/>
    <dgm:cxn modelId="{4EB59DC0-9E6D-446A-9042-985AFF759C03}" type="presParOf" srcId="{3AFD3E6E-122D-42B2-B7BC-FC77B10CDC9F}" destId="{A894F421-7334-4010-8A39-DBDD6D520D00}" srcOrd="4" destOrd="0" presId="urn:microsoft.com/office/officeart/2018/2/layout/IconVerticalSolidList"/>
    <dgm:cxn modelId="{5F25CB59-8AD6-40A5-AEDC-FFF8C08F2984}" type="presParOf" srcId="{A894F421-7334-4010-8A39-DBDD6D520D00}" destId="{29DE6B43-B96E-4EF7-A7B3-8AD8B0177BF2}" srcOrd="0" destOrd="0" presId="urn:microsoft.com/office/officeart/2018/2/layout/IconVerticalSolidList"/>
    <dgm:cxn modelId="{BBD5B2F8-8799-40A8-9CCE-118406146EEB}" type="presParOf" srcId="{A894F421-7334-4010-8A39-DBDD6D520D00}" destId="{6A23EE0C-8ED7-44B2-B9CB-08DA3D6124E1}" srcOrd="1" destOrd="0" presId="urn:microsoft.com/office/officeart/2018/2/layout/IconVerticalSolidList"/>
    <dgm:cxn modelId="{13F078D6-5B0C-44FA-85D6-3F409D70F0C1}" type="presParOf" srcId="{A894F421-7334-4010-8A39-DBDD6D520D00}" destId="{F695BE4C-3892-4D08-B1E3-C8568F46B314}" srcOrd="2" destOrd="0" presId="urn:microsoft.com/office/officeart/2018/2/layout/IconVerticalSolidList"/>
    <dgm:cxn modelId="{1E2C0B3B-83F3-452F-B1BF-F400B4C4C8CF}" type="presParOf" srcId="{A894F421-7334-4010-8A39-DBDD6D520D00}" destId="{5649BDF5-35FB-4FF7-9A41-BF10F5AB18BF}" srcOrd="3" destOrd="0" presId="urn:microsoft.com/office/officeart/2018/2/layout/IconVerticalSolidList"/>
    <dgm:cxn modelId="{08A55A0F-8310-484A-84B3-68894D2B9C76}" type="presParOf" srcId="{A894F421-7334-4010-8A39-DBDD6D520D00}" destId="{F1DABC09-04D1-40D9-A0F5-5DA32665339D}" srcOrd="4"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B935589-128F-472A-97F2-30E32D365A7C}"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1FA1C505-66E2-4C8D-938C-41E93A68EF24}">
      <dgm:prSet/>
      <dgm:spPr/>
      <dgm:t>
        <a:bodyPr/>
        <a:lstStyle/>
        <a:p>
          <a:r>
            <a:rPr lang="en-US"/>
            <a:t>The data acquired for this project is a combination of data from three sources:</a:t>
          </a:r>
        </a:p>
      </dgm:t>
    </dgm:pt>
    <dgm:pt modelId="{514B5FDA-1BB1-45C8-B413-E2DED2C3B198}" type="parTrans" cxnId="{A3B061EE-AB74-4E3D-8746-F67EAD1D8789}">
      <dgm:prSet/>
      <dgm:spPr/>
      <dgm:t>
        <a:bodyPr/>
        <a:lstStyle/>
        <a:p>
          <a:endParaRPr lang="en-US"/>
        </a:p>
      </dgm:t>
    </dgm:pt>
    <dgm:pt modelId="{EC643818-491D-41ED-98E2-2DB223845E5E}" type="sibTrans" cxnId="{A3B061EE-AB74-4E3D-8746-F67EAD1D8789}">
      <dgm:prSet/>
      <dgm:spPr/>
      <dgm:t>
        <a:bodyPr/>
        <a:lstStyle/>
        <a:p>
          <a:endParaRPr lang="en-US"/>
        </a:p>
      </dgm:t>
    </dgm:pt>
    <dgm:pt modelId="{4C8746C5-71C2-43CC-BA12-CE14A13F96FF}">
      <dgm:prSet/>
      <dgm:spPr/>
      <dgm:t>
        <a:bodyPr/>
        <a:lstStyle/>
        <a:p>
          <a:r>
            <a:rPr lang="en-US"/>
            <a:t>The first data source of the project uses a London crime data that shows the crime per borough in London.</a:t>
          </a:r>
        </a:p>
      </dgm:t>
    </dgm:pt>
    <dgm:pt modelId="{8209325B-7CA3-4D4C-93AF-A5DB100431F3}" type="parTrans" cxnId="{AE6B1B40-BA2D-4645-AB31-23A72FEA8515}">
      <dgm:prSet/>
      <dgm:spPr/>
      <dgm:t>
        <a:bodyPr/>
        <a:lstStyle/>
        <a:p>
          <a:endParaRPr lang="en-US"/>
        </a:p>
      </dgm:t>
    </dgm:pt>
    <dgm:pt modelId="{6CDA0C29-CAEA-42A6-8DBD-5F53066EC0E3}" type="sibTrans" cxnId="{AE6B1B40-BA2D-4645-AB31-23A72FEA8515}">
      <dgm:prSet/>
      <dgm:spPr/>
      <dgm:t>
        <a:bodyPr/>
        <a:lstStyle/>
        <a:p>
          <a:endParaRPr lang="en-US"/>
        </a:p>
      </dgm:t>
    </dgm:pt>
    <dgm:pt modelId="{61D1E34E-B5E6-46D3-84E5-F3FEBD3869AB}">
      <dgm:prSet/>
      <dgm:spPr/>
      <dgm:t>
        <a:bodyPr/>
        <a:lstStyle/>
        <a:p>
          <a:r>
            <a:rPr lang="en-US"/>
            <a:t>The second source of data is scraped from a Wikipedia page that contains the list of London Boroughs.</a:t>
          </a:r>
        </a:p>
      </dgm:t>
    </dgm:pt>
    <dgm:pt modelId="{2E90BD74-7ECF-4C5C-A9BA-4B47260F9268}" type="parTrans" cxnId="{53C47324-CA0F-4F07-AB47-AA6C6E778DFF}">
      <dgm:prSet/>
      <dgm:spPr/>
      <dgm:t>
        <a:bodyPr/>
        <a:lstStyle/>
        <a:p>
          <a:endParaRPr lang="en-US"/>
        </a:p>
      </dgm:t>
    </dgm:pt>
    <dgm:pt modelId="{9B238037-5A7C-4D68-AD25-B3ABC5033F3E}" type="sibTrans" cxnId="{53C47324-CA0F-4F07-AB47-AA6C6E778DFF}">
      <dgm:prSet/>
      <dgm:spPr/>
      <dgm:t>
        <a:bodyPr/>
        <a:lstStyle/>
        <a:p>
          <a:endParaRPr lang="en-US"/>
        </a:p>
      </dgm:t>
    </dgm:pt>
    <dgm:pt modelId="{33DA048C-1DFB-4F2C-B043-1E701095B5F0}">
      <dgm:prSet/>
      <dgm:spPr/>
      <dgm:t>
        <a:bodyPr/>
        <a:lstStyle/>
        <a:p>
          <a:r>
            <a:rPr lang="en-US"/>
            <a:t>The third data source is the list of Neighborhoods in the Royal Borough of Kingston upon Thames as found on a Wikipedia page.</a:t>
          </a:r>
        </a:p>
      </dgm:t>
    </dgm:pt>
    <dgm:pt modelId="{CDE0C5D0-AEC8-495A-AE83-30458F7AF205}" type="parTrans" cxnId="{3929F0A0-E5FF-4B01-BA0C-C2C6508C165B}">
      <dgm:prSet/>
      <dgm:spPr/>
      <dgm:t>
        <a:bodyPr/>
        <a:lstStyle/>
        <a:p>
          <a:endParaRPr lang="en-US"/>
        </a:p>
      </dgm:t>
    </dgm:pt>
    <dgm:pt modelId="{E77A4167-86E6-4E19-A9D9-00CA4A71F72B}" type="sibTrans" cxnId="{3929F0A0-E5FF-4B01-BA0C-C2C6508C165B}">
      <dgm:prSet/>
      <dgm:spPr/>
      <dgm:t>
        <a:bodyPr/>
        <a:lstStyle/>
        <a:p>
          <a:endParaRPr lang="en-US"/>
        </a:p>
      </dgm:t>
    </dgm:pt>
    <dgm:pt modelId="{F3B5186B-118E-4F17-B260-E4AE72685737}" type="pres">
      <dgm:prSet presAssocID="{DB935589-128F-472A-97F2-30E32D365A7C}" presName="root" presStyleCnt="0">
        <dgm:presLayoutVars>
          <dgm:dir/>
          <dgm:resizeHandles val="exact"/>
        </dgm:presLayoutVars>
      </dgm:prSet>
      <dgm:spPr/>
    </dgm:pt>
    <dgm:pt modelId="{7150170C-F55E-4930-A739-4070487F7529}" type="pres">
      <dgm:prSet presAssocID="{1FA1C505-66E2-4C8D-938C-41E93A68EF24}" presName="compNode" presStyleCnt="0"/>
      <dgm:spPr/>
    </dgm:pt>
    <dgm:pt modelId="{43211C2B-49B9-4A2D-BB2D-7A345CCA0583}" type="pres">
      <dgm:prSet presAssocID="{1FA1C505-66E2-4C8D-938C-41E93A68EF24}"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atabase"/>
        </a:ext>
      </dgm:extLst>
    </dgm:pt>
    <dgm:pt modelId="{1D886A67-032B-4D39-931B-2B49CCB7A95B}" type="pres">
      <dgm:prSet presAssocID="{1FA1C505-66E2-4C8D-938C-41E93A68EF24}" presName="spaceRect" presStyleCnt="0"/>
      <dgm:spPr/>
    </dgm:pt>
    <dgm:pt modelId="{CC02FFC2-F39B-4DBF-9DC0-28E5354BC003}" type="pres">
      <dgm:prSet presAssocID="{1FA1C505-66E2-4C8D-938C-41E93A68EF24}" presName="textRect" presStyleLbl="revTx" presStyleIdx="0" presStyleCnt="4">
        <dgm:presLayoutVars>
          <dgm:chMax val="1"/>
          <dgm:chPref val="1"/>
        </dgm:presLayoutVars>
      </dgm:prSet>
      <dgm:spPr/>
    </dgm:pt>
    <dgm:pt modelId="{9237F4B0-B3B2-4DA1-AAA0-E399E1654220}" type="pres">
      <dgm:prSet presAssocID="{EC643818-491D-41ED-98E2-2DB223845E5E}" presName="sibTrans" presStyleCnt="0"/>
      <dgm:spPr/>
    </dgm:pt>
    <dgm:pt modelId="{9C04307F-28C5-472D-A8D5-D968143F35FF}" type="pres">
      <dgm:prSet presAssocID="{4C8746C5-71C2-43CC-BA12-CE14A13F96FF}" presName="compNode" presStyleCnt="0"/>
      <dgm:spPr/>
    </dgm:pt>
    <dgm:pt modelId="{20EF0797-9449-44F2-A4AD-45FD3E92B24C}" type="pres">
      <dgm:prSet presAssocID="{4C8746C5-71C2-43CC-BA12-CE14A13F96FF}"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etective"/>
        </a:ext>
      </dgm:extLst>
    </dgm:pt>
    <dgm:pt modelId="{167A4576-D986-4844-B91C-029634848D9E}" type="pres">
      <dgm:prSet presAssocID="{4C8746C5-71C2-43CC-BA12-CE14A13F96FF}" presName="spaceRect" presStyleCnt="0"/>
      <dgm:spPr/>
    </dgm:pt>
    <dgm:pt modelId="{7618DA89-EFA6-4BFD-8F66-EF5F38128B9A}" type="pres">
      <dgm:prSet presAssocID="{4C8746C5-71C2-43CC-BA12-CE14A13F96FF}" presName="textRect" presStyleLbl="revTx" presStyleIdx="1" presStyleCnt="4">
        <dgm:presLayoutVars>
          <dgm:chMax val="1"/>
          <dgm:chPref val="1"/>
        </dgm:presLayoutVars>
      </dgm:prSet>
      <dgm:spPr/>
    </dgm:pt>
    <dgm:pt modelId="{B4F80F52-FB6D-4FBC-9797-3F4C6AD1DC6F}" type="pres">
      <dgm:prSet presAssocID="{6CDA0C29-CAEA-42A6-8DBD-5F53066EC0E3}" presName="sibTrans" presStyleCnt="0"/>
      <dgm:spPr/>
    </dgm:pt>
    <dgm:pt modelId="{1A46AD17-BDC0-4209-92D0-E846023CF577}" type="pres">
      <dgm:prSet presAssocID="{61D1E34E-B5E6-46D3-84E5-F3FEBD3869AB}" presName="compNode" presStyleCnt="0"/>
      <dgm:spPr/>
    </dgm:pt>
    <dgm:pt modelId="{BC2CAA3C-EA45-4CE2-92D2-6AE0FC93791F}" type="pres">
      <dgm:prSet presAssocID="{61D1E34E-B5E6-46D3-84E5-F3FEBD3869AB}"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Quotes"/>
        </a:ext>
      </dgm:extLst>
    </dgm:pt>
    <dgm:pt modelId="{250E75CA-6B54-4C34-8B69-C99210302150}" type="pres">
      <dgm:prSet presAssocID="{61D1E34E-B5E6-46D3-84E5-F3FEBD3869AB}" presName="spaceRect" presStyleCnt="0"/>
      <dgm:spPr/>
    </dgm:pt>
    <dgm:pt modelId="{A98C8124-C8A9-4BA5-A5B3-2C6B1948063C}" type="pres">
      <dgm:prSet presAssocID="{61D1E34E-B5E6-46D3-84E5-F3FEBD3869AB}" presName="textRect" presStyleLbl="revTx" presStyleIdx="2" presStyleCnt="4">
        <dgm:presLayoutVars>
          <dgm:chMax val="1"/>
          <dgm:chPref val="1"/>
        </dgm:presLayoutVars>
      </dgm:prSet>
      <dgm:spPr/>
    </dgm:pt>
    <dgm:pt modelId="{3D93D310-BD11-4ED9-A954-9C5673CE4F64}" type="pres">
      <dgm:prSet presAssocID="{9B238037-5A7C-4D68-AD25-B3ABC5033F3E}" presName="sibTrans" presStyleCnt="0"/>
      <dgm:spPr/>
    </dgm:pt>
    <dgm:pt modelId="{26FD1A46-1972-4F70-93A8-EF5F691AFA24}" type="pres">
      <dgm:prSet presAssocID="{33DA048C-1DFB-4F2C-B043-1E701095B5F0}" presName="compNode" presStyleCnt="0"/>
      <dgm:spPr/>
    </dgm:pt>
    <dgm:pt modelId="{63EACDDC-3666-44E0-A547-FDBF9C60A90D}" type="pres">
      <dgm:prSet presAssocID="{33DA048C-1DFB-4F2C-B043-1E701095B5F0}"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uburban scene"/>
        </a:ext>
      </dgm:extLst>
    </dgm:pt>
    <dgm:pt modelId="{0ED44253-9BB3-49B7-BD6D-20D53292D4DE}" type="pres">
      <dgm:prSet presAssocID="{33DA048C-1DFB-4F2C-B043-1E701095B5F0}" presName="spaceRect" presStyleCnt="0"/>
      <dgm:spPr/>
    </dgm:pt>
    <dgm:pt modelId="{E6D1A80F-15D2-4CDF-9C13-8C25C023E5B4}" type="pres">
      <dgm:prSet presAssocID="{33DA048C-1DFB-4F2C-B043-1E701095B5F0}" presName="textRect" presStyleLbl="revTx" presStyleIdx="3" presStyleCnt="4">
        <dgm:presLayoutVars>
          <dgm:chMax val="1"/>
          <dgm:chPref val="1"/>
        </dgm:presLayoutVars>
      </dgm:prSet>
      <dgm:spPr/>
    </dgm:pt>
  </dgm:ptLst>
  <dgm:cxnLst>
    <dgm:cxn modelId="{BF9B5F06-00D4-4FAC-B886-3243B875E38A}" type="presOf" srcId="{1FA1C505-66E2-4C8D-938C-41E93A68EF24}" destId="{CC02FFC2-F39B-4DBF-9DC0-28E5354BC003}" srcOrd="0" destOrd="0" presId="urn:microsoft.com/office/officeart/2018/2/layout/IconLabelList"/>
    <dgm:cxn modelId="{943E0C1D-DE3C-46D4-B1AF-6BA92D3BA60E}" type="presOf" srcId="{33DA048C-1DFB-4F2C-B043-1E701095B5F0}" destId="{E6D1A80F-15D2-4CDF-9C13-8C25C023E5B4}" srcOrd="0" destOrd="0" presId="urn:microsoft.com/office/officeart/2018/2/layout/IconLabelList"/>
    <dgm:cxn modelId="{53C47324-CA0F-4F07-AB47-AA6C6E778DFF}" srcId="{DB935589-128F-472A-97F2-30E32D365A7C}" destId="{61D1E34E-B5E6-46D3-84E5-F3FEBD3869AB}" srcOrd="2" destOrd="0" parTransId="{2E90BD74-7ECF-4C5C-A9BA-4B47260F9268}" sibTransId="{9B238037-5A7C-4D68-AD25-B3ABC5033F3E}"/>
    <dgm:cxn modelId="{AE6B1B40-BA2D-4645-AB31-23A72FEA8515}" srcId="{DB935589-128F-472A-97F2-30E32D365A7C}" destId="{4C8746C5-71C2-43CC-BA12-CE14A13F96FF}" srcOrd="1" destOrd="0" parTransId="{8209325B-7CA3-4D4C-93AF-A5DB100431F3}" sibTransId="{6CDA0C29-CAEA-42A6-8DBD-5F53066EC0E3}"/>
    <dgm:cxn modelId="{3929F0A0-E5FF-4B01-BA0C-C2C6508C165B}" srcId="{DB935589-128F-472A-97F2-30E32D365A7C}" destId="{33DA048C-1DFB-4F2C-B043-1E701095B5F0}" srcOrd="3" destOrd="0" parTransId="{CDE0C5D0-AEC8-495A-AE83-30458F7AF205}" sibTransId="{E77A4167-86E6-4E19-A9D9-00CA4A71F72B}"/>
    <dgm:cxn modelId="{9A6302A8-6413-4604-89DA-0B401DCD0578}" type="presOf" srcId="{4C8746C5-71C2-43CC-BA12-CE14A13F96FF}" destId="{7618DA89-EFA6-4BFD-8F66-EF5F38128B9A}" srcOrd="0" destOrd="0" presId="urn:microsoft.com/office/officeart/2018/2/layout/IconLabelList"/>
    <dgm:cxn modelId="{0EAB26B6-E833-4878-92DC-A2DFE6ADCD65}" type="presOf" srcId="{61D1E34E-B5E6-46D3-84E5-F3FEBD3869AB}" destId="{A98C8124-C8A9-4BA5-A5B3-2C6B1948063C}" srcOrd="0" destOrd="0" presId="urn:microsoft.com/office/officeart/2018/2/layout/IconLabelList"/>
    <dgm:cxn modelId="{7FE45FEC-E672-4D6C-B18F-146B451220F1}" type="presOf" srcId="{DB935589-128F-472A-97F2-30E32D365A7C}" destId="{F3B5186B-118E-4F17-B260-E4AE72685737}" srcOrd="0" destOrd="0" presId="urn:microsoft.com/office/officeart/2018/2/layout/IconLabelList"/>
    <dgm:cxn modelId="{A3B061EE-AB74-4E3D-8746-F67EAD1D8789}" srcId="{DB935589-128F-472A-97F2-30E32D365A7C}" destId="{1FA1C505-66E2-4C8D-938C-41E93A68EF24}" srcOrd="0" destOrd="0" parTransId="{514B5FDA-1BB1-45C8-B413-E2DED2C3B198}" sibTransId="{EC643818-491D-41ED-98E2-2DB223845E5E}"/>
    <dgm:cxn modelId="{D68BFDFB-B282-45D9-87EA-D18652B034B9}" type="presParOf" srcId="{F3B5186B-118E-4F17-B260-E4AE72685737}" destId="{7150170C-F55E-4930-A739-4070487F7529}" srcOrd="0" destOrd="0" presId="urn:microsoft.com/office/officeart/2018/2/layout/IconLabelList"/>
    <dgm:cxn modelId="{8022E8C5-782E-48BC-8E0E-A2596AC03C77}" type="presParOf" srcId="{7150170C-F55E-4930-A739-4070487F7529}" destId="{43211C2B-49B9-4A2D-BB2D-7A345CCA0583}" srcOrd="0" destOrd="0" presId="urn:microsoft.com/office/officeart/2018/2/layout/IconLabelList"/>
    <dgm:cxn modelId="{CE5E62C2-66CB-4512-A4C9-2D4999A71FE0}" type="presParOf" srcId="{7150170C-F55E-4930-A739-4070487F7529}" destId="{1D886A67-032B-4D39-931B-2B49CCB7A95B}" srcOrd="1" destOrd="0" presId="urn:microsoft.com/office/officeart/2018/2/layout/IconLabelList"/>
    <dgm:cxn modelId="{16050076-9DF3-4D68-9A46-74F5AE519166}" type="presParOf" srcId="{7150170C-F55E-4930-A739-4070487F7529}" destId="{CC02FFC2-F39B-4DBF-9DC0-28E5354BC003}" srcOrd="2" destOrd="0" presId="urn:microsoft.com/office/officeart/2018/2/layout/IconLabelList"/>
    <dgm:cxn modelId="{9994A4E1-FA6F-4D30-A8AD-43DC13A4CF90}" type="presParOf" srcId="{F3B5186B-118E-4F17-B260-E4AE72685737}" destId="{9237F4B0-B3B2-4DA1-AAA0-E399E1654220}" srcOrd="1" destOrd="0" presId="urn:microsoft.com/office/officeart/2018/2/layout/IconLabelList"/>
    <dgm:cxn modelId="{012EE847-9F35-4049-8F8B-391641C4D931}" type="presParOf" srcId="{F3B5186B-118E-4F17-B260-E4AE72685737}" destId="{9C04307F-28C5-472D-A8D5-D968143F35FF}" srcOrd="2" destOrd="0" presId="urn:microsoft.com/office/officeart/2018/2/layout/IconLabelList"/>
    <dgm:cxn modelId="{C8E2E82D-C786-401D-B17A-34048D45548B}" type="presParOf" srcId="{9C04307F-28C5-472D-A8D5-D968143F35FF}" destId="{20EF0797-9449-44F2-A4AD-45FD3E92B24C}" srcOrd="0" destOrd="0" presId="urn:microsoft.com/office/officeart/2018/2/layout/IconLabelList"/>
    <dgm:cxn modelId="{348EF0C6-7DCB-45D8-A171-62A5A98BA47D}" type="presParOf" srcId="{9C04307F-28C5-472D-A8D5-D968143F35FF}" destId="{167A4576-D986-4844-B91C-029634848D9E}" srcOrd="1" destOrd="0" presId="urn:microsoft.com/office/officeart/2018/2/layout/IconLabelList"/>
    <dgm:cxn modelId="{A95E3372-7870-4D71-8137-936EEF7F4036}" type="presParOf" srcId="{9C04307F-28C5-472D-A8D5-D968143F35FF}" destId="{7618DA89-EFA6-4BFD-8F66-EF5F38128B9A}" srcOrd="2" destOrd="0" presId="urn:microsoft.com/office/officeart/2018/2/layout/IconLabelList"/>
    <dgm:cxn modelId="{A869C73D-E7A3-4DFF-BC85-26376836F7A4}" type="presParOf" srcId="{F3B5186B-118E-4F17-B260-E4AE72685737}" destId="{B4F80F52-FB6D-4FBC-9797-3F4C6AD1DC6F}" srcOrd="3" destOrd="0" presId="urn:microsoft.com/office/officeart/2018/2/layout/IconLabelList"/>
    <dgm:cxn modelId="{992D0938-FC95-4395-8E1F-5BE69CCC57A0}" type="presParOf" srcId="{F3B5186B-118E-4F17-B260-E4AE72685737}" destId="{1A46AD17-BDC0-4209-92D0-E846023CF577}" srcOrd="4" destOrd="0" presId="urn:microsoft.com/office/officeart/2018/2/layout/IconLabelList"/>
    <dgm:cxn modelId="{54075934-D6C9-43C4-A948-C376A4EAB5FF}" type="presParOf" srcId="{1A46AD17-BDC0-4209-92D0-E846023CF577}" destId="{BC2CAA3C-EA45-4CE2-92D2-6AE0FC93791F}" srcOrd="0" destOrd="0" presId="urn:microsoft.com/office/officeart/2018/2/layout/IconLabelList"/>
    <dgm:cxn modelId="{6869BAF8-F74D-4DBB-A566-BC8637871FBC}" type="presParOf" srcId="{1A46AD17-BDC0-4209-92D0-E846023CF577}" destId="{250E75CA-6B54-4C34-8B69-C99210302150}" srcOrd="1" destOrd="0" presId="urn:microsoft.com/office/officeart/2018/2/layout/IconLabelList"/>
    <dgm:cxn modelId="{C5D1A1B9-113C-4A81-A801-43D5DB971D89}" type="presParOf" srcId="{1A46AD17-BDC0-4209-92D0-E846023CF577}" destId="{A98C8124-C8A9-4BA5-A5B3-2C6B1948063C}" srcOrd="2" destOrd="0" presId="urn:microsoft.com/office/officeart/2018/2/layout/IconLabelList"/>
    <dgm:cxn modelId="{A7A2D837-1E26-4D93-8CCA-9EF1FBCD485D}" type="presParOf" srcId="{F3B5186B-118E-4F17-B260-E4AE72685737}" destId="{3D93D310-BD11-4ED9-A954-9C5673CE4F64}" srcOrd="5" destOrd="0" presId="urn:microsoft.com/office/officeart/2018/2/layout/IconLabelList"/>
    <dgm:cxn modelId="{D7FEF07B-2EB0-4525-96AC-E0661F92BC30}" type="presParOf" srcId="{F3B5186B-118E-4F17-B260-E4AE72685737}" destId="{26FD1A46-1972-4F70-93A8-EF5F691AFA24}" srcOrd="6" destOrd="0" presId="urn:microsoft.com/office/officeart/2018/2/layout/IconLabelList"/>
    <dgm:cxn modelId="{3193597F-BE66-43DA-9C7A-3C3547C4B91C}" type="presParOf" srcId="{26FD1A46-1972-4F70-93A8-EF5F691AFA24}" destId="{63EACDDC-3666-44E0-A547-FDBF9C60A90D}" srcOrd="0" destOrd="0" presId="urn:microsoft.com/office/officeart/2018/2/layout/IconLabelList"/>
    <dgm:cxn modelId="{03A4E789-D514-4E5D-91C9-65000336EC5D}" type="presParOf" srcId="{26FD1A46-1972-4F70-93A8-EF5F691AFA24}" destId="{0ED44253-9BB3-49B7-BD6D-20D53292D4DE}" srcOrd="1" destOrd="0" presId="urn:microsoft.com/office/officeart/2018/2/layout/IconLabelList"/>
    <dgm:cxn modelId="{2C8D41DD-6A92-436C-8617-822DBB54AA4D}" type="presParOf" srcId="{26FD1A46-1972-4F70-93A8-EF5F691AFA24}" destId="{E6D1A80F-15D2-4CDF-9C13-8C25C023E5B4}"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116C43-64E1-4B28-8102-452D68501A61}">
      <dsp:nvSpPr>
        <dsp:cNvPr id="0" name=""/>
        <dsp:cNvSpPr/>
      </dsp:nvSpPr>
      <dsp:spPr>
        <a:xfrm>
          <a:off x="0" y="403"/>
          <a:ext cx="10353675" cy="94428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2376BA4-F323-4D0D-B087-BD1ABE1F83C3}">
      <dsp:nvSpPr>
        <dsp:cNvPr id="0" name=""/>
        <dsp:cNvSpPr/>
      </dsp:nvSpPr>
      <dsp:spPr>
        <a:xfrm>
          <a:off x="285647" y="212868"/>
          <a:ext cx="519359" cy="51935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615B405-8DBB-4227-AF5F-2A6E50A74AD5}">
      <dsp:nvSpPr>
        <dsp:cNvPr id="0" name=""/>
        <dsp:cNvSpPr/>
      </dsp:nvSpPr>
      <dsp:spPr>
        <a:xfrm>
          <a:off x="1090654" y="403"/>
          <a:ext cx="4659153" cy="9442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937" tIns="99937" rIns="99937" bIns="99937" numCol="1" spcCol="1270" anchor="ctr" anchorCtr="0">
          <a:noAutofit/>
        </a:bodyPr>
        <a:lstStyle/>
        <a:p>
          <a:pPr marL="0" lvl="0" indent="0" algn="l" defTabSz="1111250">
            <a:lnSpc>
              <a:spcPct val="100000"/>
            </a:lnSpc>
            <a:spcBef>
              <a:spcPct val="0"/>
            </a:spcBef>
            <a:spcAft>
              <a:spcPct val="35000"/>
            </a:spcAft>
            <a:buNone/>
          </a:pPr>
          <a:r>
            <a:rPr lang="en-US" sz="2500" b="1" kern="1200"/>
            <a:t>Background:</a:t>
          </a:r>
          <a:endParaRPr lang="en-US" sz="2500" kern="1200"/>
        </a:p>
      </dsp:txBody>
      <dsp:txXfrm>
        <a:off x="1090654" y="403"/>
        <a:ext cx="4659153" cy="944289"/>
      </dsp:txXfrm>
    </dsp:sp>
    <dsp:sp modelId="{A961DA79-F666-4140-B5EE-7251E5683C48}">
      <dsp:nvSpPr>
        <dsp:cNvPr id="0" name=""/>
        <dsp:cNvSpPr/>
      </dsp:nvSpPr>
      <dsp:spPr>
        <a:xfrm>
          <a:off x="5749808" y="403"/>
          <a:ext cx="4603866" cy="9442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937" tIns="99937" rIns="99937" bIns="99937" numCol="1" spcCol="1270" anchor="ctr" anchorCtr="0">
          <a:noAutofit/>
        </a:bodyPr>
        <a:lstStyle/>
        <a:p>
          <a:pPr marL="0" lvl="0" indent="0" algn="l" defTabSz="488950">
            <a:lnSpc>
              <a:spcPct val="100000"/>
            </a:lnSpc>
            <a:spcBef>
              <a:spcPct val="0"/>
            </a:spcBef>
            <a:spcAft>
              <a:spcPct val="35000"/>
            </a:spcAft>
            <a:buNone/>
          </a:pPr>
          <a:r>
            <a:rPr lang="en-US" sz="1100" kern="1200" dirty="0"/>
            <a:t>Safety is a top concern when moving to a new area. If you don’t feel safe in your own home, you are not going to be able to enjoy living there.</a:t>
          </a:r>
        </a:p>
      </dsp:txBody>
      <dsp:txXfrm>
        <a:off x="5749808" y="403"/>
        <a:ext cx="4603866" cy="944289"/>
      </dsp:txXfrm>
    </dsp:sp>
    <dsp:sp modelId="{938B672C-E767-421C-8E86-B82637B3CD6F}">
      <dsp:nvSpPr>
        <dsp:cNvPr id="0" name=""/>
        <dsp:cNvSpPr/>
      </dsp:nvSpPr>
      <dsp:spPr>
        <a:xfrm>
          <a:off x="0" y="1180765"/>
          <a:ext cx="10353675" cy="94428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82B1435-DF80-4D08-AC20-BEE1D91B849E}">
      <dsp:nvSpPr>
        <dsp:cNvPr id="0" name=""/>
        <dsp:cNvSpPr/>
      </dsp:nvSpPr>
      <dsp:spPr>
        <a:xfrm>
          <a:off x="285647" y="1393230"/>
          <a:ext cx="519359" cy="51935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E949495-AE13-46D0-B55B-D1C4F34F52FF}">
      <dsp:nvSpPr>
        <dsp:cNvPr id="0" name=""/>
        <dsp:cNvSpPr/>
      </dsp:nvSpPr>
      <dsp:spPr>
        <a:xfrm>
          <a:off x="1090654" y="1180765"/>
          <a:ext cx="4659153" cy="9442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937" tIns="99937" rIns="99937" bIns="99937" numCol="1" spcCol="1270" anchor="ctr" anchorCtr="0">
          <a:noAutofit/>
        </a:bodyPr>
        <a:lstStyle/>
        <a:p>
          <a:pPr marL="0" lvl="0" indent="0" algn="l" defTabSz="1111250">
            <a:lnSpc>
              <a:spcPct val="100000"/>
            </a:lnSpc>
            <a:spcBef>
              <a:spcPct val="0"/>
            </a:spcBef>
            <a:spcAft>
              <a:spcPct val="35000"/>
            </a:spcAft>
            <a:buNone/>
          </a:pPr>
          <a:r>
            <a:rPr lang="en-US" sz="2500" b="1" kern="1200"/>
            <a:t>Problem:</a:t>
          </a:r>
          <a:endParaRPr lang="en-US" sz="2500" kern="1200"/>
        </a:p>
      </dsp:txBody>
      <dsp:txXfrm>
        <a:off x="1090654" y="1180765"/>
        <a:ext cx="4659153" cy="944289"/>
      </dsp:txXfrm>
    </dsp:sp>
    <dsp:sp modelId="{D2C96351-CFBE-473C-A50A-57F7E1B7AB78}">
      <dsp:nvSpPr>
        <dsp:cNvPr id="0" name=""/>
        <dsp:cNvSpPr/>
      </dsp:nvSpPr>
      <dsp:spPr>
        <a:xfrm>
          <a:off x="5749808" y="1180765"/>
          <a:ext cx="4603866" cy="9442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937" tIns="99937" rIns="99937" bIns="99937" numCol="1" spcCol="1270" anchor="ctr" anchorCtr="0">
          <a:noAutofit/>
        </a:bodyPr>
        <a:lstStyle/>
        <a:p>
          <a:pPr marL="0" lvl="0" indent="0" algn="l" defTabSz="488950">
            <a:lnSpc>
              <a:spcPct val="100000"/>
            </a:lnSpc>
            <a:spcBef>
              <a:spcPct val="0"/>
            </a:spcBef>
            <a:spcAft>
              <a:spcPct val="35000"/>
            </a:spcAft>
            <a:buNone/>
          </a:pPr>
          <a:r>
            <a:rPr lang="en-US" sz="1100" kern="1200" dirty="0"/>
            <a:t>This project aims to select the safest borough in London based on the total crimes, explore the neighborhoods of that borough to find the 10 most common venues in each neighborhood and finally cluster the neighborhoods using k – means clustering.</a:t>
          </a:r>
        </a:p>
      </dsp:txBody>
      <dsp:txXfrm>
        <a:off x="5749808" y="1180765"/>
        <a:ext cx="4603866" cy="944289"/>
      </dsp:txXfrm>
    </dsp:sp>
    <dsp:sp modelId="{29DE6B43-B96E-4EF7-A7B3-8AD8B0177BF2}">
      <dsp:nvSpPr>
        <dsp:cNvPr id="0" name=""/>
        <dsp:cNvSpPr/>
      </dsp:nvSpPr>
      <dsp:spPr>
        <a:xfrm>
          <a:off x="0" y="2361127"/>
          <a:ext cx="10353675" cy="94428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A23EE0C-8ED7-44B2-B9CB-08DA3D6124E1}">
      <dsp:nvSpPr>
        <dsp:cNvPr id="0" name=""/>
        <dsp:cNvSpPr/>
      </dsp:nvSpPr>
      <dsp:spPr>
        <a:xfrm>
          <a:off x="285647" y="2573592"/>
          <a:ext cx="519359" cy="51935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649BDF5-35FB-4FF7-9A41-BF10F5AB18BF}">
      <dsp:nvSpPr>
        <dsp:cNvPr id="0" name=""/>
        <dsp:cNvSpPr/>
      </dsp:nvSpPr>
      <dsp:spPr>
        <a:xfrm>
          <a:off x="1090654" y="2361127"/>
          <a:ext cx="4659153" cy="9442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937" tIns="99937" rIns="99937" bIns="99937" numCol="1" spcCol="1270" anchor="ctr" anchorCtr="0">
          <a:noAutofit/>
        </a:bodyPr>
        <a:lstStyle/>
        <a:p>
          <a:pPr marL="0" lvl="0" indent="0" algn="l" defTabSz="1111250">
            <a:lnSpc>
              <a:spcPct val="100000"/>
            </a:lnSpc>
            <a:spcBef>
              <a:spcPct val="0"/>
            </a:spcBef>
            <a:spcAft>
              <a:spcPct val="35000"/>
            </a:spcAft>
            <a:buNone/>
          </a:pPr>
          <a:r>
            <a:rPr lang="en-US" sz="2500" b="1" kern="1200"/>
            <a:t>Interest:</a:t>
          </a:r>
          <a:endParaRPr lang="en-US" sz="2500" kern="1200"/>
        </a:p>
      </dsp:txBody>
      <dsp:txXfrm>
        <a:off x="1090654" y="2361127"/>
        <a:ext cx="4659153" cy="944289"/>
      </dsp:txXfrm>
    </dsp:sp>
    <dsp:sp modelId="{F1DABC09-04D1-40D9-A0F5-5DA32665339D}">
      <dsp:nvSpPr>
        <dsp:cNvPr id="0" name=""/>
        <dsp:cNvSpPr/>
      </dsp:nvSpPr>
      <dsp:spPr>
        <a:xfrm>
          <a:off x="5749808" y="2361127"/>
          <a:ext cx="4603866" cy="9442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937" tIns="99937" rIns="99937" bIns="99937" numCol="1" spcCol="1270" anchor="ctr" anchorCtr="0">
          <a:noAutofit/>
        </a:bodyPr>
        <a:lstStyle/>
        <a:p>
          <a:pPr marL="0" lvl="0" indent="0" algn="l" defTabSz="488950">
            <a:lnSpc>
              <a:spcPct val="100000"/>
            </a:lnSpc>
            <a:spcBef>
              <a:spcPct val="0"/>
            </a:spcBef>
            <a:spcAft>
              <a:spcPct val="35000"/>
            </a:spcAft>
            <a:buNone/>
          </a:pPr>
          <a:r>
            <a:rPr lang="en-US" sz="1100" kern="1200" dirty="0"/>
            <a:t>Expats who are considering to relocate to London will be interested to identify the safest borough in London and explore its neighborhoods and common venues around each neighborhood.</a:t>
          </a:r>
        </a:p>
      </dsp:txBody>
      <dsp:txXfrm>
        <a:off x="5749808" y="2361127"/>
        <a:ext cx="4603866" cy="94428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211C2B-49B9-4A2D-BB2D-7A345CCA0583}">
      <dsp:nvSpPr>
        <dsp:cNvPr id="0" name=""/>
        <dsp:cNvSpPr/>
      </dsp:nvSpPr>
      <dsp:spPr>
        <a:xfrm>
          <a:off x="1068074" y="668603"/>
          <a:ext cx="930286" cy="93028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C02FFC2-F39B-4DBF-9DC0-28E5354BC003}">
      <dsp:nvSpPr>
        <dsp:cNvPr id="0" name=""/>
        <dsp:cNvSpPr/>
      </dsp:nvSpPr>
      <dsp:spPr>
        <a:xfrm>
          <a:off x="499565" y="1894716"/>
          <a:ext cx="2067302" cy="74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a:t>The data acquired for this project is a combination of data from three sources:</a:t>
          </a:r>
        </a:p>
      </dsp:txBody>
      <dsp:txXfrm>
        <a:off x="499565" y="1894716"/>
        <a:ext cx="2067302" cy="742500"/>
      </dsp:txXfrm>
    </dsp:sp>
    <dsp:sp modelId="{20EF0797-9449-44F2-A4AD-45FD3E92B24C}">
      <dsp:nvSpPr>
        <dsp:cNvPr id="0" name=""/>
        <dsp:cNvSpPr/>
      </dsp:nvSpPr>
      <dsp:spPr>
        <a:xfrm>
          <a:off x="3497154" y="668603"/>
          <a:ext cx="930286" cy="93028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618DA89-EFA6-4BFD-8F66-EF5F38128B9A}">
      <dsp:nvSpPr>
        <dsp:cNvPr id="0" name=""/>
        <dsp:cNvSpPr/>
      </dsp:nvSpPr>
      <dsp:spPr>
        <a:xfrm>
          <a:off x="2928646" y="1894716"/>
          <a:ext cx="2067302" cy="74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a:t>The first data source of the project uses a London crime data that shows the crime per borough in London.</a:t>
          </a:r>
        </a:p>
      </dsp:txBody>
      <dsp:txXfrm>
        <a:off x="2928646" y="1894716"/>
        <a:ext cx="2067302" cy="742500"/>
      </dsp:txXfrm>
    </dsp:sp>
    <dsp:sp modelId="{BC2CAA3C-EA45-4CE2-92D2-6AE0FC93791F}">
      <dsp:nvSpPr>
        <dsp:cNvPr id="0" name=""/>
        <dsp:cNvSpPr/>
      </dsp:nvSpPr>
      <dsp:spPr>
        <a:xfrm>
          <a:off x="5926234" y="668603"/>
          <a:ext cx="930286" cy="93028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98C8124-C8A9-4BA5-A5B3-2C6B1948063C}">
      <dsp:nvSpPr>
        <dsp:cNvPr id="0" name=""/>
        <dsp:cNvSpPr/>
      </dsp:nvSpPr>
      <dsp:spPr>
        <a:xfrm>
          <a:off x="5357726" y="1894716"/>
          <a:ext cx="2067302" cy="74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a:t>The second source of data is scraped from a Wikipedia page that contains the list of London Boroughs.</a:t>
          </a:r>
        </a:p>
      </dsp:txBody>
      <dsp:txXfrm>
        <a:off x="5357726" y="1894716"/>
        <a:ext cx="2067302" cy="742500"/>
      </dsp:txXfrm>
    </dsp:sp>
    <dsp:sp modelId="{63EACDDC-3666-44E0-A547-FDBF9C60A90D}">
      <dsp:nvSpPr>
        <dsp:cNvPr id="0" name=""/>
        <dsp:cNvSpPr/>
      </dsp:nvSpPr>
      <dsp:spPr>
        <a:xfrm>
          <a:off x="8355314" y="668603"/>
          <a:ext cx="930286" cy="93028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6D1A80F-15D2-4CDF-9C13-8C25C023E5B4}">
      <dsp:nvSpPr>
        <dsp:cNvPr id="0" name=""/>
        <dsp:cNvSpPr/>
      </dsp:nvSpPr>
      <dsp:spPr>
        <a:xfrm>
          <a:off x="7786806" y="1894716"/>
          <a:ext cx="2067302" cy="74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90000"/>
            </a:lnSpc>
            <a:spcBef>
              <a:spcPct val="0"/>
            </a:spcBef>
            <a:spcAft>
              <a:spcPct val="35000"/>
            </a:spcAft>
            <a:buNone/>
          </a:pPr>
          <a:r>
            <a:rPr lang="en-US" sz="1100" kern="1200"/>
            <a:t>The third data source is the list of Neighborhoods in the Royal Borough of Kingston upon Thames as found on a Wikipedia page.</a:t>
          </a:r>
        </a:p>
      </dsp:txBody>
      <dsp:txXfrm>
        <a:off x="7786806" y="1894716"/>
        <a:ext cx="2067302" cy="74250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png>
</file>

<file path=ppt/media/image2.jpeg>
</file>

<file path=ppt/media/image20.png>
</file>

<file path=ppt/media/image21.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D9FFCF-94C1-4977-88B3-E48C9013FEB6}" type="datetimeFigureOut">
              <a:rPr lang="en-US" smtClean="0"/>
              <a:t>6/2/2020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7E48D1-FA17-4B0C-9EED-C23B2F50007B}" type="slidenum">
              <a:rPr lang="en-US" smtClean="0"/>
              <a:t>‹#›</a:t>
            </a:fld>
            <a:endParaRPr lang="en-US" dirty="0"/>
          </a:p>
        </p:txBody>
      </p:sp>
    </p:spTree>
    <p:extLst>
      <p:ext uri="{BB962C8B-B14F-4D97-AF65-F5344CB8AC3E}">
        <p14:creationId xmlns:p14="http://schemas.microsoft.com/office/powerpoint/2010/main" val="24848554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6563AE3-6165-477E-B4AC-9B3412918D61}" type="datetime1">
              <a:rPr lang="en-US" smtClean="0"/>
              <a:t>6/2/2020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1DFC2EE-FFAF-4366-98C1-43C4CEFB55EF}" type="datetime1">
              <a:rPr lang="en-US" smtClean="0"/>
              <a:t>6/2/2020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6D83A05-EC24-455F-BFCB-2E55E407986A}" type="datetime1">
              <a:rPr lang="en-US" smtClean="0"/>
              <a:t>6/2/2020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8BE9370-6BB7-4EF8-9E2D-9533872D284C}" type="datetime1">
              <a:rPr lang="en-US" smtClean="0"/>
              <a:t>6/2/2020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2F83615-2EC9-4735-AD2E-D9457C5002CE}" type="datetime1">
              <a:rPr lang="en-US" smtClean="0"/>
              <a:t>6/2/2020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27DD6B3-3B41-49CE-98D5-AC9EE2F2F33D}" type="datetime1">
              <a:rPr lang="en-US" smtClean="0"/>
              <a:t>6/2/2020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1125171-AF6E-46EE-B462-69A57C481BD1}" type="datetime1">
              <a:rPr lang="en-US" smtClean="0"/>
              <a:t>6/2/2020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7578F7C-C03F-4CF0-9FC1-0AB03D8F40F3}" type="datetime1">
              <a:rPr lang="en-US" smtClean="0"/>
              <a:t>6/2/2020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16AFDB6-9594-45AB-A1B6-CD0423EFC07A}" type="datetime1">
              <a:rPr lang="en-US" smtClean="0"/>
              <a:t>6/2/2020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018CD63-1374-4A34-8074-9B66A788C7C8}" type="datetime1">
              <a:rPr lang="en-US" smtClean="0"/>
              <a:t>6/2/2020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A37F04E-7C36-4823-8C8B-35A5D008BA2E}" type="datetime1">
              <a:rPr lang="en-US" smtClean="0"/>
              <a:t>6/2/2020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380FDC9-585F-41B3-9C7B-6446A15C1903}" type="datetime1">
              <a:rPr lang="en-US" smtClean="0"/>
              <a:t>6/2/2020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E9C652F-1DAD-42D5-A23C-D4AEC11DFD15}" type="datetime1">
              <a:rPr lang="en-US" smtClean="0"/>
              <a:t>6/2/2020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5947135-D7B7-4ADD-B6AD-D96D1D030C29}" type="datetime1">
              <a:rPr lang="en-US" smtClean="0"/>
              <a:t>6/2/2020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4FC6172-7614-4123-9FD1-084D61691C18}" type="datetime1">
              <a:rPr lang="en-US" smtClean="0"/>
              <a:t>6/2/2020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704FCD9-8A14-49F0-A39B-63DB602051B5}" type="datetime1">
              <a:rPr lang="en-US" smtClean="0"/>
              <a:t>6/2/2020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CAD423-9581-4C2E-BC53-589648DAFB65}" type="datetime1">
              <a:rPr lang="en-US" smtClean="0"/>
              <a:t>6/2/2020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824FB0BD-5465-47FB-B38A-091AC0FE3276}" type="datetime1">
              <a:rPr lang="en-US" smtClean="0"/>
              <a:t>6/2/2020</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pic>
        <p:nvPicPr>
          <p:cNvPr id="5" name="Picture 4" descr="decorative image of bulls eye design">
            <a:extLst>
              <a:ext uri="{FF2B5EF4-FFF2-40B4-BE49-F238E27FC236}">
                <a16:creationId xmlns:a16="http://schemas.microsoft.com/office/drawing/2014/main" id="{FB2A0140-2D8F-4CD1-B57A-0DFBC1614976}"/>
              </a:ext>
            </a:extLst>
          </p:cNvPr>
          <p:cNvPicPr>
            <a:picLocks noChangeAspect="1"/>
          </p:cNvPicPr>
          <p:nvPr/>
        </p:nvPicPr>
        <p:blipFill rotWithShape="1">
          <a:blip r:embed="rId3"/>
          <a:srcRect t="6584" b="9171"/>
          <a:stretch/>
        </p:blipFill>
        <p:spPr>
          <a:xfrm>
            <a:off x="20" y="2030"/>
            <a:ext cx="12191980" cy="6855970"/>
          </a:xfrm>
          <a:prstGeom prst="rect">
            <a:avLst/>
          </a:prstGeom>
        </p:spPr>
      </p:pic>
      <p:sp>
        <p:nvSpPr>
          <p:cNvPr id="17" name="Rectangle 16">
            <a:extLst>
              <a:ext uri="{FF2B5EF4-FFF2-40B4-BE49-F238E27FC236}">
                <a16:creationId xmlns:a16="http://schemas.microsoft.com/office/drawing/2014/main" id="{BD1CAB03-F6A4-4736-85F6-261056424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30"/>
            <a:ext cx="12192000" cy="6858000"/>
          </a:xfrm>
          <a:prstGeom prst="rect">
            <a:avLst/>
          </a:prstGeom>
          <a:gradFill flip="none" rotWithShape="1">
            <a:gsLst>
              <a:gs pos="32000">
                <a:schemeClr val="bg2">
                  <a:lumMod val="75000"/>
                  <a:alpha val="3000"/>
                </a:schemeClr>
              </a:gs>
              <a:gs pos="100000">
                <a:sysClr val="windowText" lastClr="000000">
                  <a:alpha val="70000"/>
                </a:sys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sp>
        <p:nvSpPr>
          <p:cNvPr id="19" name="Rectangle 18">
            <a:extLst>
              <a:ext uri="{FF2B5EF4-FFF2-40B4-BE49-F238E27FC236}">
                <a16:creationId xmlns:a16="http://schemas.microsoft.com/office/drawing/2014/main" id="{3E2321B3-5D47-422E-8DD6-192DA485FF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2">
              <a:alphaModFix amt="30000"/>
              <a:duotone>
                <a:prstClr val="black"/>
                <a:schemeClr val="accent3">
                  <a:tint val="45000"/>
                  <a:satMod val="400000"/>
                </a:schemeClr>
              </a:duotone>
              <a:extLst>
                <a:ext uri="{BEBA8EAE-BF5A-486C-A8C5-ECC9F3942E4B}">
                  <a14:imgProps xmlns:a14="http://schemas.microsoft.com/office/drawing/2010/main">
                    <a14:imgLayer>
                      <a14:imgEffect>
                        <a14:sharpenSoften amount="35000"/>
                      </a14:imgEffect>
                    </a14:imgLayer>
                  </a14:imgProps>
                </a:ext>
              </a:extLst>
            </a:blip>
            <a:srcRect/>
            <a:tile tx="0" ty="0" sx="100000" sy="100000" flip="none" algn="ctr"/>
          </a:blip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B35B1F3-451A-44B0-8D86-3FB6C9149498}"/>
              </a:ext>
            </a:extLst>
          </p:cNvPr>
          <p:cNvSpPr>
            <a:spLocks noGrp="1"/>
          </p:cNvSpPr>
          <p:nvPr>
            <p:ph type="ctrTitle"/>
          </p:nvPr>
        </p:nvSpPr>
        <p:spPr>
          <a:xfrm>
            <a:off x="1595269" y="1122363"/>
            <a:ext cx="9001462" cy="2387600"/>
          </a:xfrm>
        </p:spPr>
        <p:txBody>
          <a:bodyPr>
            <a:normAutofit/>
          </a:bodyPr>
          <a:lstStyle/>
          <a:p>
            <a:r>
              <a:rPr lang="en-US" dirty="0">
                <a:solidFill>
                  <a:srgbClr val="FFFFFF"/>
                </a:solidFill>
              </a:rPr>
              <a:t>APPLIED DATA SCIENCE CAPSTONE</a:t>
            </a:r>
          </a:p>
        </p:txBody>
      </p:sp>
      <p:sp>
        <p:nvSpPr>
          <p:cNvPr id="3" name="Subtitle 2">
            <a:extLst>
              <a:ext uri="{FF2B5EF4-FFF2-40B4-BE49-F238E27FC236}">
                <a16:creationId xmlns:a16="http://schemas.microsoft.com/office/drawing/2014/main" id="{7C85D3CE-F0EC-43FD-844C-7302013D95CF}"/>
              </a:ext>
            </a:extLst>
          </p:cNvPr>
          <p:cNvSpPr>
            <a:spLocks noGrp="1"/>
          </p:cNvSpPr>
          <p:nvPr>
            <p:ph type="subTitle" idx="1"/>
          </p:nvPr>
        </p:nvSpPr>
        <p:spPr>
          <a:xfrm>
            <a:off x="1595269" y="3602038"/>
            <a:ext cx="9001462" cy="1655762"/>
          </a:xfrm>
        </p:spPr>
        <p:txBody>
          <a:bodyPr>
            <a:normAutofit/>
          </a:bodyPr>
          <a:lstStyle/>
          <a:p>
            <a:r>
              <a:rPr lang="en-US" dirty="0">
                <a:solidFill>
                  <a:srgbClr val="FFFFFF"/>
                </a:solidFill>
              </a:rPr>
              <a:t>“THE BATTLE OF NEIGHBORHOODS”</a:t>
            </a:r>
          </a:p>
        </p:txBody>
      </p:sp>
      <p:sp>
        <p:nvSpPr>
          <p:cNvPr id="4" name="TextBox 3">
            <a:extLst>
              <a:ext uri="{FF2B5EF4-FFF2-40B4-BE49-F238E27FC236}">
                <a16:creationId xmlns:a16="http://schemas.microsoft.com/office/drawing/2014/main" id="{75E25E4F-5CFC-4911-8B71-FB44A63D7B9C}"/>
              </a:ext>
            </a:extLst>
          </p:cNvPr>
          <p:cNvSpPr txBox="1"/>
          <p:nvPr/>
        </p:nvSpPr>
        <p:spPr>
          <a:xfrm>
            <a:off x="8582527" y="5951621"/>
            <a:ext cx="3288632" cy="369332"/>
          </a:xfrm>
          <a:prstGeom prst="rect">
            <a:avLst/>
          </a:prstGeom>
          <a:noFill/>
        </p:spPr>
        <p:txBody>
          <a:bodyPr wrap="square" rtlCol="0">
            <a:spAutoFit/>
          </a:bodyPr>
          <a:lstStyle/>
          <a:p>
            <a:r>
              <a:rPr lang="en-US" dirty="0"/>
              <a:t>By: Mylavarabhatla Pratyush</a:t>
            </a:r>
          </a:p>
        </p:txBody>
      </p:sp>
    </p:spTree>
    <p:extLst>
      <p:ext uri="{BB962C8B-B14F-4D97-AF65-F5344CB8AC3E}">
        <p14:creationId xmlns:p14="http://schemas.microsoft.com/office/powerpoint/2010/main" val="6969221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FBA67F-0D4D-4C2E-A1D7-82D080A4B3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7F060B-123E-4FEC-90A5-133FD5F93740}"/>
              </a:ext>
            </a:extLst>
          </p:cNvPr>
          <p:cNvSpPr>
            <a:spLocks noGrp="1"/>
          </p:cNvSpPr>
          <p:nvPr>
            <p:ph type="title"/>
          </p:nvPr>
        </p:nvSpPr>
        <p:spPr>
          <a:xfrm>
            <a:off x="913795" y="609600"/>
            <a:ext cx="10353761" cy="1326321"/>
          </a:xfrm>
        </p:spPr>
        <p:txBody>
          <a:bodyPr>
            <a:normAutofit/>
          </a:bodyPr>
          <a:lstStyle/>
          <a:p>
            <a:r>
              <a:rPr lang="en-US" dirty="0"/>
              <a:t>5. discussion</a:t>
            </a:r>
          </a:p>
        </p:txBody>
      </p:sp>
      <p:sp>
        <p:nvSpPr>
          <p:cNvPr id="10" name="Rectangle 9">
            <a:extLst>
              <a:ext uri="{FF2B5EF4-FFF2-40B4-BE49-F238E27FC236}">
                <a16:creationId xmlns:a16="http://schemas.microsoft.com/office/drawing/2014/main" id="{EFA2AC96-1E47-421C-A03F-F98E354EB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95500"/>
            <a:ext cx="12192000" cy="4762500"/>
          </a:xfrm>
          <a:prstGeom prst="rect">
            <a:avLst/>
          </a:prstGeom>
          <a:solidFill>
            <a:schemeClr val="bg1">
              <a:alpha val="50000"/>
            </a:schemeClr>
          </a:solidFill>
          <a:ln>
            <a:noFill/>
          </a:ln>
        </p:spPr>
        <p:style>
          <a:lnRef idx="2">
            <a:schemeClr val="accent1">
              <a:shade val="50000"/>
            </a:schemeClr>
          </a:lnRef>
          <a:fillRef idx="1001">
            <a:schemeClr val="dk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2EDC1B7-D6AF-4C8B-BC75-B4269C9E8690}"/>
              </a:ext>
            </a:extLst>
          </p:cNvPr>
          <p:cNvSpPr>
            <a:spLocks noGrp="1"/>
          </p:cNvSpPr>
          <p:nvPr>
            <p:ph idx="1"/>
          </p:nvPr>
        </p:nvSpPr>
        <p:spPr>
          <a:xfrm>
            <a:off x="1466850" y="2463800"/>
            <a:ext cx="9247652" cy="3327400"/>
          </a:xfrm>
        </p:spPr>
        <p:txBody>
          <a:bodyPr>
            <a:normAutofit/>
          </a:bodyPr>
          <a:lstStyle/>
          <a:p>
            <a:pPr>
              <a:lnSpc>
                <a:spcPct val="110000"/>
              </a:lnSpc>
            </a:pPr>
            <a:r>
              <a:rPr lang="en-US" sz="1700">
                <a:effectLst/>
              </a:rPr>
              <a:t>The aim of this project is to help people who want to relocate to the safest borough in London, expats can choose the neighborhoods to which they want to relocate based on the most common venues in it. </a:t>
            </a:r>
          </a:p>
          <a:p>
            <a:pPr>
              <a:lnSpc>
                <a:spcPct val="110000"/>
              </a:lnSpc>
            </a:pPr>
            <a:r>
              <a:rPr lang="en-US" sz="1700">
                <a:effectLst/>
              </a:rPr>
              <a:t>For example, people who are looking for a neighborhood with good daily commute options then clusters 1 and 2 would be recommended. </a:t>
            </a:r>
          </a:p>
          <a:p>
            <a:pPr>
              <a:lnSpc>
                <a:spcPct val="110000"/>
              </a:lnSpc>
            </a:pPr>
            <a:r>
              <a:rPr lang="en-US" sz="1700">
                <a:effectLst/>
              </a:rPr>
              <a:t>If people are looking for neighborhoods with good eating joints, then clusters 4 and 5 would be advisable. </a:t>
            </a:r>
          </a:p>
          <a:p>
            <a:pPr>
              <a:lnSpc>
                <a:spcPct val="110000"/>
              </a:lnSpc>
            </a:pPr>
            <a:r>
              <a:rPr lang="en-US" sz="1700">
                <a:effectLst/>
              </a:rPr>
              <a:t>For people who are looking to shift with family, cluster 3 would be recommended because it has the most amenities/facilities in close vicinity.</a:t>
            </a:r>
          </a:p>
          <a:p>
            <a:pPr>
              <a:lnSpc>
                <a:spcPct val="110000"/>
              </a:lnSpc>
            </a:pPr>
            <a:endParaRPr lang="en-US" sz="1700"/>
          </a:p>
        </p:txBody>
      </p:sp>
    </p:spTree>
    <p:extLst>
      <p:ext uri="{BB962C8B-B14F-4D97-AF65-F5344CB8AC3E}">
        <p14:creationId xmlns:p14="http://schemas.microsoft.com/office/powerpoint/2010/main" val="9431525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3BFBA67F-0D4D-4C2E-A1D7-82D080A4B3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45A731-0827-4391-967A-94F0696E8767}"/>
              </a:ext>
            </a:extLst>
          </p:cNvPr>
          <p:cNvSpPr>
            <a:spLocks noGrp="1"/>
          </p:cNvSpPr>
          <p:nvPr>
            <p:ph type="title"/>
          </p:nvPr>
        </p:nvSpPr>
        <p:spPr>
          <a:xfrm>
            <a:off x="913795" y="609600"/>
            <a:ext cx="10353761" cy="1326321"/>
          </a:xfrm>
        </p:spPr>
        <p:txBody>
          <a:bodyPr>
            <a:normAutofit/>
          </a:bodyPr>
          <a:lstStyle/>
          <a:p>
            <a:r>
              <a:rPr lang="en-US"/>
              <a:t>6. Conclusions</a:t>
            </a:r>
          </a:p>
        </p:txBody>
      </p:sp>
      <p:sp>
        <p:nvSpPr>
          <p:cNvPr id="20" name="Rectangle 19">
            <a:extLst>
              <a:ext uri="{FF2B5EF4-FFF2-40B4-BE49-F238E27FC236}">
                <a16:creationId xmlns:a16="http://schemas.microsoft.com/office/drawing/2014/main" id="{EFA2AC96-1E47-421C-A03F-F98E354EB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95500"/>
            <a:ext cx="12192000" cy="4762500"/>
          </a:xfrm>
          <a:prstGeom prst="rect">
            <a:avLst/>
          </a:prstGeom>
          <a:solidFill>
            <a:schemeClr val="bg1">
              <a:alpha val="50000"/>
            </a:schemeClr>
          </a:solidFill>
          <a:ln>
            <a:noFill/>
          </a:ln>
        </p:spPr>
        <p:style>
          <a:lnRef idx="2">
            <a:schemeClr val="accent1">
              <a:shade val="50000"/>
            </a:schemeClr>
          </a:lnRef>
          <a:fillRef idx="1001">
            <a:schemeClr val="dk1"/>
          </a:fillRef>
          <a:effectRef idx="0">
            <a:schemeClr val="accent1"/>
          </a:effectRef>
          <a:fontRef idx="minor">
            <a:schemeClr val="lt1"/>
          </a:fontRef>
        </p:style>
        <p:txBody>
          <a:bodyPr rtlCol="0" anchor="ctr"/>
          <a:lstStyle/>
          <a:p>
            <a:pPr algn="ctr"/>
            <a:endParaRPr lang="en-US"/>
          </a:p>
        </p:txBody>
      </p:sp>
      <p:sp>
        <p:nvSpPr>
          <p:cNvPr id="13" name="Content Placeholder 2">
            <a:extLst>
              <a:ext uri="{FF2B5EF4-FFF2-40B4-BE49-F238E27FC236}">
                <a16:creationId xmlns:a16="http://schemas.microsoft.com/office/drawing/2014/main" id="{C6679DA5-54C1-4DE4-8F0A-FB70E3EACD48}"/>
              </a:ext>
            </a:extLst>
          </p:cNvPr>
          <p:cNvSpPr>
            <a:spLocks noGrp="1"/>
          </p:cNvSpPr>
          <p:nvPr>
            <p:ph idx="1"/>
          </p:nvPr>
        </p:nvSpPr>
        <p:spPr>
          <a:xfrm>
            <a:off x="1466850" y="2463800"/>
            <a:ext cx="9247652" cy="3327400"/>
          </a:xfrm>
        </p:spPr>
        <p:txBody>
          <a:bodyPr>
            <a:normAutofit/>
          </a:bodyPr>
          <a:lstStyle/>
          <a:p>
            <a:r>
              <a:rPr lang="en-US">
                <a:effectLst/>
              </a:rPr>
              <a:t>This project helps a person get a better understanding of the neighborhoods with respect to the most common venues in that neighborhoods. The neighborhoods selected in this project were done based on crime records in various Boroughs. </a:t>
            </a:r>
          </a:p>
          <a:p>
            <a:r>
              <a:rPr lang="en-US">
                <a:effectLst/>
              </a:rPr>
              <a:t>Improvements can be made to this project by taking into consideration more factors such as Cost of living, Budget etc. Projects like these can really help people out and prevent them from moving out later due to neighborhood issues.</a:t>
            </a:r>
          </a:p>
          <a:p>
            <a:endParaRPr lang="en-US"/>
          </a:p>
        </p:txBody>
      </p:sp>
    </p:spTree>
    <p:extLst>
      <p:ext uri="{BB962C8B-B14F-4D97-AF65-F5344CB8AC3E}">
        <p14:creationId xmlns:p14="http://schemas.microsoft.com/office/powerpoint/2010/main" val="23227168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E05C3-A6A6-4E89-9B01-2F459F9C224F}"/>
              </a:ext>
            </a:extLst>
          </p:cNvPr>
          <p:cNvSpPr>
            <a:spLocks noGrp="1"/>
          </p:cNvSpPr>
          <p:nvPr>
            <p:ph type="title"/>
          </p:nvPr>
        </p:nvSpPr>
        <p:spPr>
          <a:xfrm>
            <a:off x="913795" y="609600"/>
            <a:ext cx="10353761" cy="1326321"/>
          </a:xfrm>
        </p:spPr>
        <p:txBody>
          <a:bodyPr>
            <a:normAutofit/>
          </a:bodyPr>
          <a:lstStyle/>
          <a:p>
            <a:r>
              <a:rPr lang="en-US"/>
              <a:t>1. introduction</a:t>
            </a:r>
            <a:endParaRPr lang="en-US" dirty="0"/>
          </a:p>
        </p:txBody>
      </p:sp>
      <p:sp>
        <p:nvSpPr>
          <p:cNvPr id="14" name="Rectangle 13">
            <a:extLst>
              <a:ext uri="{FF2B5EF4-FFF2-40B4-BE49-F238E27FC236}">
                <a16:creationId xmlns:a16="http://schemas.microsoft.com/office/drawing/2014/main" id="{EFA2AC96-1E47-421C-A03F-F98E354EB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95500"/>
            <a:ext cx="12192000" cy="4762500"/>
          </a:xfrm>
          <a:prstGeom prst="rect">
            <a:avLst/>
          </a:prstGeom>
          <a:solidFill>
            <a:schemeClr val="bg1">
              <a:alpha val="50000"/>
            </a:schemeClr>
          </a:solidFill>
          <a:ln>
            <a:noFill/>
          </a:ln>
        </p:spPr>
        <p:style>
          <a:lnRef idx="2">
            <a:schemeClr val="accent1">
              <a:shade val="50000"/>
            </a:schemeClr>
          </a:lnRef>
          <a:fillRef idx="1001">
            <a:schemeClr val="dk1"/>
          </a:fillRef>
          <a:effectRef idx="0">
            <a:schemeClr val="accent1"/>
          </a:effectRef>
          <a:fontRef idx="minor">
            <a:schemeClr val="lt1"/>
          </a:fontRef>
        </p:style>
        <p:txBody>
          <a:bodyPr rtlCol="0" anchor="ctr"/>
          <a:lstStyle/>
          <a:p>
            <a:pPr algn="ctr"/>
            <a:endParaRPr lang="en-US"/>
          </a:p>
        </p:txBody>
      </p:sp>
      <p:graphicFrame>
        <p:nvGraphicFramePr>
          <p:cNvPr id="7" name="Content Placeholder 2">
            <a:extLst>
              <a:ext uri="{FF2B5EF4-FFF2-40B4-BE49-F238E27FC236}">
                <a16:creationId xmlns:a16="http://schemas.microsoft.com/office/drawing/2014/main" id="{471F9C9A-E18C-40F0-A4E3-4E89C052A87C}"/>
              </a:ext>
            </a:extLst>
          </p:cNvPr>
          <p:cNvGraphicFramePr>
            <a:graphicFrameLocks noGrp="1"/>
          </p:cNvGraphicFramePr>
          <p:nvPr>
            <p:ph idx="1"/>
            <p:extLst>
              <p:ext uri="{D42A27DB-BD31-4B8C-83A1-F6EECF244321}">
                <p14:modId xmlns:p14="http://schemas.microsoft.com/office/powerpoint/2010/main" val="2989310315"/>
              </p:ext>
            </p:extLst>
          </p:nvPr>
        </p:nvGraphicFramePr>
        <p:xfrm>
          <a:off x="914400" y="2417233"/>
          <a:ext cx="10353675" cy="33058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07451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9A33B-0BA6-4167-806A-BBB76E319944}"/>
              </a:ext>
            </a:extLst>
          </p:cNvPr>
          <p:cNvSpPr>
            <a:spLocks noGrp="1"/>
          </p:cNvSpPr>
          <p:nvPr>
            <p:ph type="title"/>
          </p:nvPr>
        </p:nvSpPr>
        <p:spPr>
          <a:xfrm>
            <a:off x="913795" y="609600"/>
            <a:ext cx="10353761" cy="1326321"/>
          </a:xfrm>
        </p:spPr>
        <p:txBody>
          <a:bodyPr>
            <a:normAutofit/>
          </a:bodyPr>
          <a:lstStyle/>
          <a:p>
            <a:r>
              <a:rPr lang="en-US" dirty="0"/>
              <a:t>2. Data acquisition</a:t>
            </a:r>
          </a:p>
        </p:txBody>
      </p:sp>
      <p:sp>
        <p:nvSpPr>
          <p:cNvPr id="19" name="Rectangle 18">
            <a:extLst>
              <a:ext uri="{FF2B5EF4-FFF2-40B4-BE49-F238E27FC236}">
                <a16:creationId xmlns:a16="http://schemas.microsoft.com/office/drawing/2014/main" id="{EFA2AC96-1E47-421C-A03F-F98E354EB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95500"/>
            <a:ext cx="12192000" cy="4762500"/>
          </a:xfrm>
          <a:prstGeom prst="rect">
            <a:avLst/>
          </a:prstGeom>
          <a:solidFill>
            <a:schemeClr val="bg1">
              <a:alpha val="50000"/>
            </a:schemeClr>
          </a:solidFill>
          <a:ln>
            <a:noFill/>
          </a:ln>
        </p:spPr>
        <p:style>
          <a:lnRef idx="2">
            <a:schemeClr val="accent1">
              <a:shade val="50000"/>
            </a:schemeClr>
          </a:lnRef>
          <a:fillRef idx="1001">
            <a:schemeClr val="dk1"/>
          </a:fillRef>
          <a:effectRef idx="0">
            <a:schemeClr val="accent1"/>
          </a:effectRef>
          <a:fontRef idx="minor">
            <a:schemeClr val="lt1"/>
          </a:fontRef>
        </p:style>
        <p:txBody>
          <a:bodyPr rtlCol="0" anchor="ctr"/>
          <a:lstStyle/>
          <a:p>
            <a:pPr algn="ctr"/>
            <a:endParaRPr lang="en-US"/>
          </a:p>
        </p:txBody>
      </p:sp>
      <p:graphicFrame>
        <p:nvGraphicFramePr>
          <p:cNvPr id="15" name="Content Placeholder 2">
            <a:extLst>
              <a:ext uri="{FF2B5EF4-FFF2-40B4-BE49-F238E27FC236}">
                <a16:creationId xmlns:a16="http://schemas.microsoft.com/office/drawing/2014/main" id="{9D0B62ED-2CCF-41C6-B722-4FB6ED995087}"/>
              </a:ext>
            </a:extLst>
          </p:cNvPr>
          <p:cNvGraphicFramePr>
            <a:graphicFrameLocks noGrp="1"/>
          </p:cNvGraphicFramePr>
          <p:nvPr>
            <p:ph idx="1"/>
            <p:extLst>
              <p:ext uri="{D42A27DB-BD31-4B8C-83A1-F6EECF244321}">
                <p14:modId xmlns:p14="http://schemas.microsoft.com/office/powerpoint/2010/main" val="1904025736"/>
              </p:ext>
            </p:extLst>
          </p:nvPr>
        </p:nvGraphicFramePr>
        <p:xfrm>
          <a:off x="914400" y="2417233"/>
          <a:ext cx="10353675" cy="33058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069464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FBA67F-0D4D-4C2E-A1D7-82D080A4B3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EC6033-4227-4C54-8252-D10235E5D27D}"/>
              </a:ext>
            </a:extLst>
          </p:cNvPr>
          <p:cNvSpPr>
            <a:spLocks noGrp="1"/>
          </p:cNvSpPr>
          <p:nvPr>
            <p:ph type="title"/>
          </p:nvPr>
        </p:nvSpPr>
        <p:spPr>
          <a:xfrm>
            <a:off x="913795" y="609600"/>
            <a:ext cx="10353761" cy="1326321"/>
          </a:xfrm>
        </p:spPr>
        <p:txBody>
          <a:bodyPr>
            <a:normAutofit/>
          </a:bodyPr>
          <a:lstStyle/>
          <a:p>
            <a:r>
              <a:rPr lang="en-US" dirty="0"/>
              <a:t>Data cleaning</a:t>
            </a:r>
          </a:p>
        </p:txBody>
      </p:sp>
      <p:sp>
        <p:nvSpPr>
          <p:cNvPr id="10" name="Rectangle 9">
            <a:extLst>
              <a:ext uri="{FF2B5EF4-FFF2-40B4-BE49-F238E27FC236}">
                <a16:creationId xmlns:a16="http://schemas.microsoft.com/office/drawing/2014/main" id="{EFA2AC96-1E47-421C-A03F-F98E354EB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95500"/>
            <a:ext cx="12192000" cy="4762500"/>
          </a:xfrm>
          <a:prstGeom prst="rect">
            <a:avLst/>
          </a:prstGeom>
          <a:solidFill>
            <a:schemeClr val="bg1">
              <a:alpha val="50000"/>
            </a:schemeClr>
          </a:solidFill>
          <a:ln>
            <a:noFill/>
          </a:ln>
        </p:spPr>
        <p:style>
          <a:lnRef idx="2">
            <a:schemeClr val="accent1">
              <a:shade val="50000"/>
            </a:schemeClr>
          </a:lnRef>
          <a:fillRef idx="1001">
            <a:schemeClr val="dk1"/>
          </a:fillRef>
          <a:effectRef idx="0">
            <a:schemeClr val="accent1"/>
          </a:effectRef>
          <a:fontRef idx="minor">
            <a:schemeClr val="lt1"/>
          </a:fontRef>
        </p:style>
        <p:txBody>
          <a:bodyPr rtlCol="0" anchor="ctr"/>
          <a:lstStyle/>
          <a:p>
            <a:pPr algn="ctr"/>
            <a:endParaRPr lang="en-US"/>
          </a:p>
        </p:txBody>
      </p:sp>
      <p:sp>
        <p:nvSpPr>
          <p:cNvPr id="14" name="Content Placeholder 2">
            <a:extLst>
              <a:ext uri="{FF2B5EF4-FFF2-40B4-BE49-F238E27FC236}">
                <a16:creationId xmlns:a16="http://schemas.microsoft.com/office/drawing/2014/main" id="{42E46016-0B83-447B-8893-ACCCBDC0C7FA}"/>
              </a:ext>
            </a:extLst>
          </p:cNvPr>
          <p:cNvSpPr>
            <a:spLocks noGrp="1"/>
          </p:cNvSpPr>
          <p:nvPr>
            <p:ph idx="1"/>
          </p:nvPr>
        </p:nvSpPr>
        <p:spPr>
          <a:xfrm>
            <a:off x="1466850" y="2463800"/>
            <a:ext cx="9247652" cy="3327400"/>
          </a:xfrm>
        </p:spPr>
        <p:txBody>
          <a:bodyPr>
            <a:normAutofit/>
          </a:bodyPr>
          <a:lstStyle/>
          <a:p>
            <a:pPr>
              <a:lnSpc>
                <a:spcPct val="110000"/>
              </a:lnSpc>
            </a:pPr>
            <a:r>
              <a:rPr lang="en-US" sz="1400"/>
              <a:t>The data preparation of each of the three sources of data is done separately:</a:t>
            </a:r>
          </a:p>
          <a:p>
            <a:pPr>
              <a:lnSpc>
                <a:spcPct val="110000"/>
              </a:lnSpc>
            </a:pPr>
            <a:r>
              <a:rPr lang="en-US" sz="1400"/>
              <a:t>From the London crime data, the crimes during the most recent year 2016 are only selected. The major categories of crime are pivoted to get the total crimes.</a:t>
            </a:r>
          </a:p>
          <a:p>
            <a:pPr>
              <a:lnSpc>
                <a:spcPct val="110000"/>
              </a:lnSpc>
            </a:pPr>
            <a:r>
              <a:rPr lang="en-US" sz="1400"/>
              <a:t>The second data is scraped from a Wikipedia page using the </a:t>
            </a:r>
            <a:r>
              <a:rPr lang="en-US" sz="1400" b="1"/>
              <a:t>Beautiful Soup</a:t>
            </a:r>
            <a:r>
              <a:rPr lang="en-US" sz="1400"/>
              <a:t> library in python. Using this library, we can extract the data in the tabular format as shown in the website. The two datasets are merged on the Borough names to form a new dataset that combines the necessary information in one dataset.</a:t>
            </a:r>
          </a:p>
          <a:p>
            <a:pPr>
              <a:lnSpc>
                <a:spcPct val="110000"/>
              </a:lnSpc>
            </a:pPr>
            <a:r>
              <a:rPr lang="en-US" sz="1400"/>
              <a:t>After visualizing the crime in each borough, we cam find the borough with the lowest crime record and hence tag that borough as the safest borough.</a:t>
            </a:r>
          </a:p>
          <a:p>
            <a:pPr>
              <a:lnSpc>
                <a:spcPct val="110000"/>
              </a:lnSpc>
            </a:pPr>
            <a:r>
              <a:rPr lang="en-US" sz="1400"/>
              <a:t>The third source of data is acquired from the list of Neighborhoods in the safest borough on Wikipedia.</a:t>
            </a:r>
          </a:p>
          <a:p>
            <a:pPr>
              <a:lnSpc>
                <a:spcPct val="110000"/>
              </a:lnSpc>
            </a:pPr>
            <a:r>
              <a:rPr lang="en-US" sz="1400"/>
              <a:t>The new dataset is used to generate the 10 most common venues for each neighborhood using the Foursquare API, finally using k – means clustering algorithm to cluster similar neighborhoods together.</a:t>
            </a:r>
          </a:p>
        </p:txBody>
      </p:sp>
    </p:spTree>
    <p:extLst>
      <p:ext uri="{BB962C8B-B14F-4D97-AF65-F5344CB8AC3E}">
        <p14:creationId xmlns:p14="http://schemas.microsoft.com/office/powerpoint/2010/main" val="34551526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D0085-AA3A-4C87-B63E-FC2415B5294D}"/>
              </a:ext>
            </a:extLst>
          </p:cNvPr>
          <p:cNvSpPr>
            <a:spLocks noGrp="1"/>
          </p:cNvSpPr>
          <p:nvPr>
            <p:ph type="title"/>
          </p:nvPr>
        </p:nvSpPr>
        <p:spPr>
          <a:xfrm>
            <a:off x="913795" y="609600"/>
            <a:ext cx="10353761" cy="1326321"/>
          </a:xfrm>
        </p:spPr>
        <p:txBody>
          <a:bodyPr>
            <a:normAutofit/>
          </a:bodyPr>
          <a:lstStyle/>
          <a:p>
            <a:r>
              <a:rPr lang="en-US" dirty="0"/>
              <a:t>Exploratory data analysis</a:t>
            </a:r>
          </a:p>
        </p:txBody>
      </p:sp>
      <p:sp>
        <p:nvSpPr>
          <p:cNvPr id="3" name="Content Placeholder 2">
            <a:extLst>
              <a:ext uri="{FF2B5EF4-FFF2-40B4-BE49-F238E27FC236}">
                <a16:creationId xmlns:a16="http://schemas.microsoft.com/office/drawing/2014/main" id="{DC2E15BB-8D00-415E-A0A7-18B7DC6E2FA4}"/>
              </a:ext>
            </a:extLst>
          </p:cNvPr>
          <p:cNvSpPr>
            <a:spLocks noGrp="1"/>
          </p:cNvSpPr>
          <p:nvPr>
            <p:ph idx="1"/>
          </p:nvPr>
        </p:nvSpPr>
        <p:spPr>
          <a:xfrm>
            <a:off x="913795" y="2096064"/>
            <a:ext cx="5016860" cy="3695136"/>
          </a:xfrm>
        </p:spPr>
        <p:txBody>
          <a:bodyPr>
            <a:normAutofit/>
          </a:bodyPr>
          <a:lstStyle/>
          <a:p>
            <a:r>
              <a:rPr lang="en-US" b="1" dirty="0"/>
              <a:t>Boroughs with highest crime rates:</a:t>
            </a:r>
          </a:p>
          <a:p>
            <a:r>
              <a:rPr lang="en-US" dirty="0"/>
              <a:t>Comparing the five Boroughs with the highest crime record, Westminster has the highest crimes recorded followed by Lambeth, Southwark, Newham and Tower Hamlets. Westminster has a significantly higher crime rate than other 4 boroughs.</a:t>
            </a:r>
          </a:p>
        </p:txBody>
      </p:sp>
      <p:pic>
        <p:nvPicPr>
          <p:cNvPr id="5" name="Picture 4" descr="A screenshot of a cell phone&#10;&#10;Description automatically generated">
            <a:extLst>
              <a:ext uri="{FF2B5EF4-FFF2-40B4-BE49-F238E27FC236}">
                <a16:creationId xmlns:a16="http://schemas.microsoft.com/office/drawing/2014/main" id="{65C12E82-D710-4952-844B-39F7470BBACC}"/>
              </a:ext>
            </a:extLst>
          </p:cNvPr>
          <p:cNvPicPr>
            <a:picLocks noChangeAspect="1"/>
          </p:cNvPicPr>
          <p:nvPr/>
        </p:nvPicPr>
        <p:blipFill>
          <a:blip r:embed="rId3"/>
          <a:stretch>
            <a:fillRect/>
          </a:stretch>
        </p:blipFill>
        <p:spPr>
          <a:xfrm>
            <a:off x="6357257" y="2296093"/>
            <a:ext cx="4833257" cy="3322864"/>
          </a:xfrm>
          <a:prstGeom prst="rect">
            <a:avLst/>
          </a:prstGeom>
          <a:ln w="190500" cap="sq">
            <a:solidFill>
              <a:srgbClr val="FFFFFF"/>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p:spPr>
      </p:pic>
    </p:spTree>
    <p:extLst>
      <p:ext uri="{BB962C8B-B14F-4D97-AF65-F5344CB8AC3E}">
        <p14:creationId xmlns:p14="http://schemas.microsoft.com/office/powerpoint/2010/main" val="3743859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D6D5C-6857-472C-B5D6-570D42C9DE1A}"/>
              </a:ext>
            </a:extLst>
          </p:cNvPr>
          <p:cNvSpPr>
            <a:spLocks noGrp="1"/>
          </p:cNvSpPr>
          <p:nvPr>
            <p:ph type="title"/>
          </p:nvPr>
        </p:nvSpPr>
        <p:spPr>
          <a:xfrm>
            <a:off x="913795" y="609600"/>
            <a:ext cx="10353761" cy="1326321"/>
          </a:xfrm>
        </p:spPr>
        <p:txBody>
          <a:bodyPr>
            <a:normAutofit/>
          </a:bodyPr>
          <a:lstStyle/>
          <a:p>
            <a:endParaRPr lang="en-US"/>
          </a:p>
        </p:txBody>
      </p:sp>
      <p:sp>
        <p:nvSpPr>
          <p:cNvPr id="3" name="Content Placeholder 2">
            <a:extLst>
              <a:ext uri="{FF2B5EF4-FFF2-40B4-BE49-F238E27FC236}">
                <a16:creationId xmlns:a16="http://schemas.microsoft.com/office/drawing/2014/main" id="{6CBD25FB-BD73-4E56-B8AB-31FEFE15DC11}"/>
              </a:ext>
            </a:extLst>
          </p:cNvPr>
          <p:cNvSpPr>
            <a:spLocks noGrp="1"/>
          </p:cNvSpPr>
          <p:nvPr>
            <p:ph idx="1"/>
          </p:nvPr>
        </p:nvSpPr>
        <p:spPr>
          <a:xfrm>
            <a:off x="913795" y="2096064"/>
            <a:ext cx="5016860" cy="3695136"/>
          </a:xfrm>
        </p:spPr>
        <p:txBody>
          <a:bodyPr>
            <a:normAutofit/>
          </a:bodyPr>
          <a:lstStyle/>
          <a:p>
            <a:r>
              <a:rPr lang="en-US" b="1" dirty="0"/>
              <a:t>Boroughs with lowest crime rates:</a:t>
            </a:r>
          </a:p>
          <a:p>
            <a:r>
              <a:rPr lang="en-US" dirty="0"/>
              <a:t>Comparing five Boroughs with the lowest crime record, City of London has the lowest recorded crimes followed by Kingston upon Thames, Sutton, Richmond upon Thames and Merton.</a:t>
            </a:r>
          </a:p>
        </p:txBody>
      </p:sp>
      <p:pic>
        <p:nvPicPr>
          <p:cNvPr id="5" name="Picture 4" descr="A screenshot of a cell phone&#10;&#10;Description automatically generated">
            <a:extLst>
              <a:ext uri="{FF2B5EF4-FFF2-40B4-BE49-F238E27FC236}">
                <a16:creationId xmlns:a16="http://schemas.microsoft.com/office/drawing/2014/main" id="{83FEE153-1876-4C77-B5E8-2197F224EF44}"/>
              </a:ext>
            </a:extLst>
          </p:cNvPr>
          <p:cNvPicPr>
            <a:picLocks noChangeAspect="1"/>
          </p:cNvPicPr>
          <p:nvPr/>
        </p:nvPicPr>
        <p:blipFill>
          <a:blip r:embed="rId3"/>
          <a:stretch>
            <a:fillRect/>
          </a:stretch>
        </p:blipFill>
        <p:spPr>
          <a:xfrm>
            <a:off x="6357257" y="2290051"/>
            <a:ext cx="4833257" cy="3334947"/>
          </a:xfrm>
          <a:prstGeom prst="rect">
            <a:avLst/>
          </a:prstGeom>
          <a:ln w="190500" cap="sq">
            <a:solidFill>
              <a:srgbClr val="FFFFFF"/>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p:spPr>
      </p:pic>
    </p:spTree>
    <p:extLst>
      <p:ext uri="{BB962C8B-B14F-4D97-AF65-F5344CB8AC3E}">
        <p14:creationId xmlns:p14="http://schemas.microsoft.com/office/powerpoint/2010/main" val="24172837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BF36E-816E-4441-851F-5DB34E42E788}"/>
              </a:ext>
            </a:extLst>
          </p:cNvPr>
          <p:cNvSpPr>
            <a:spLocks noGrp="1"/>
          </p:cNvSpPr>
          <p:nvPr>
            <p:ph type="title"/>
          </p:nvPr>
        </p:nvSpPr>
        <p:spPr>
          <a:xfrm>
            <a:off x="913795" y="609600"/>
            <a:ext cx="10353761" cy="1326321"/>
          </a:xfrm>
        </p:spPr>
        <p:txBody>
          <a:bodyPr>
            <a:normAutofit/>
          </a:bodyPr>
          <a:lstStyle/>
          <a:p>
            <a:endParaRPr lang="en-US"/>
          </a:p>
        </p:txBody>
      </p:sp>
      <p:sp>
        <p:nvSpPr>
          <p:cNvPr id="3" name="Content Placeholder 2">
            <a:extLst>
              <a:ext uri="{FF2B5EF4-FFF2-40B4-BE49-F238E27FC236}">
                <a16:creationId xmlns:a16="http://schemas.microsoft.com/office/drawing/2014/main" id="{F553031F-B58C-4AC8-84C3-B4B2757A45DB}"/>
              </a:ext>
            </a:extLst>
          </p:cNvPr>
          <p:cNvSpPr>
            <a:spLocks noGrp="1"/>
          </p:cNvSpPr>
          <p:nvPr>
            <p:ph idx="1"/>
          </p:nvPr>
        </p:nvSpPr>
        <p:spPr>
          <a:xfrm>
            <a:off x="913795" y="2096064"/>
            <a:ext cx="5016860" cy="3695136"/>
          </a:xfrm>
        </p:spPr>
        <p:txBody>
          <a:bodyPr>
            <a:normAutofit/>
          </a:bodyPr>
          <a:lstStyle/>
          <a:p>
            <a:r>
              <a:rPr lang="en-US" b="1" dirty="0"/>
              <a:t>Neighborhood in Kingston upon Thames:</a:t>
            </a:r>
          </a:p>
          <a:p>
            <a:r>
              <a:rPr lang="en-US" dirty="0"/>
              <a:t>There are 15 neighborhoods in the Royal Borough of Kingston upon Thames, they are visualized on a map using the Folium library.</a:t>
            </a:r>
          </a:p>
        </p:txBody>
      </p:sp>
      <p:pic>
        <p:nvPicPr>
          <p:cNvPr id="5" name="Picture 4" descr="A picture containing text, map&#10;&#10;Description automatically generated">
            <a:extLst>
              <a:ext uri="{FF2B5EF4-FFF2-40B4-BE49-F238E27FC236}">
                <a16:creationId xmlns:a16="http://schemas.microsoft.com/office/drawing/2014/main" id="{DC25AE40-F719-460F-BBD5-D708CF36FCF6}"/>
              </a:ext>
            </a:extLst>
          </p:cNvPr>
          <p:cNvPicPr>
            <a:picLocks noChangeAspect="1"/>
          </p:cNvPicPr>
          <p:nvPr/>
        </p:nvPicPr>
        <p:blipFill rotWithShape="1">
          <a:blip r:embed="rId3"/>
          <a:srcRect l="2557" r="14425" b="1"/>
          <a:stretch/>
        </p:blipFill>
        <p:spPr>
          <a:xfrm>
            <a:off x="6357257" y="2210935"/>
            <a:ext cx="4833257" cy="3493180"/>
          </a:xfrm>
          <a:prstGeom prst="rect">
            <a:avLst/>
          </a:prstGeom>
          <a:ln w="190500" cap="sq">
            <a:solidFill>
              <a:srgbClr val="FFFFFF"/>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p:spPr>
      </p:pic>
    </p:spTree>
    <p:extLst>
      <p:ext uri="{BB962C8B-B14F-4D97-AF65-F5344CB8AC3E}">
        <p14:creationId xmlns:p14="http://schemas.microsoft.com/office/powerpoint/2010/main" val="37613777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FC640-A97E-4A12-AAA8-DEA5E5E21063}"/>
              </a:ext>
            </a:extLst>
          </p:cNvPr>
          <p:cNvSpPr>
            <a:spLocks noGrp="1"/>
          </p:cNvSpPr>
          <p:nvPr>
            <p:ph type="title"/>
          </p:nvPr>
        </p:nvSpPr>
        <p:spPr>
          <a:xfrm>
            <a:off x="643467" y="643467"/>
            <a:ext cx="3361498" cy="1267810"/>
          </a:xfrm>
        </p:spPr>
        <p:txBody>
          <a:bodyPr anchor="b">
            <a:normAutofit/>
          </a:bodyPr>
          <a:lstStyle/>
          <a:p>
            <a:pPr algn="l"/>
            <a:r>
              <a:rPr lang="en-US" sz="2400"/>
              <a:t>Data modelling</a:t>
            </a:r>
          </a:p>
        </p:txBody>
      </p:sp>
      <p:sp>
        <p:nvSpPr>
          <p:cNvPr id="3" name="Content Placeholder 2">
            <a:extLst>
              <a:ext uri="{FF2B5EF4-FFF2-40B4-BE49-F238E27FC236}">
                <a16:creationId xmlns:a16="http://schemas.microsoft.com/office/drawing/2014/main" id="{BB91A05C-90D3-4EEE-A5C7-9D7798A714D0}"/>
              </a:ext>
            </a:extLst>
          </p:cNvPr>
          <p:cNvSpPr>
            <a:spLocks noGrp="1"/>
          </p:cNvSpPr>
          <p:nvPr>
            <p:ph idx="1"/>
          </p:nvPr>
        </p:nvSpPr>
        <p:spPr>
          <a:xfrm>
            <a:off x="643467" y="2096063"/>
            <a:ext cx="3361498" cy="4028512"/>
          </a:xfrm>
        </p:spPr>
        <p:txBody>
          <a:bodyPr>
            <a:normAutofit/>
          </a:bodyPr>
          <a:lstStyle/>
          <a:p>
            <a:r>
              <a:rPr lang="en-US" sz="1400" dirty="0"/>
              <a:t>Using the final dataset containing the neighborhoods in Kingston upon Thames along with the latitude and longitude, we can find all venues within a 500-meter radius of each neighborhood by connecting to the Foursquare API.</a:t>
            </a:r>
          </a:p>
          <a:p>
            <a:r>
              <a:rPr lang="en-US" sz="1400" dirty="0"/>
              <a:t>One hot encoding is done on the venues data.</a:t>
            </a:r>
          </a:p>
          <a:p>
            <a:r>
              <a:rPr lang="en-US" sz="1400" dirty="0"/>
              <a:t>We will use cluster size of 5 for this project that will divide the neighborhood into 5 clusters.</a:t>
            </a:r>
          </a:p>
          <a:p>
            <a:endParaRPr lang="en-US" sz="1400" dirty="0"/>
          </a:p>
        </p:txBody>
      </p:sp>
      <p:sp>
        <p:nvSpPr>
          <p:cNvPr id="15" name="Rectangle 14">
            <a:extLst>
              <a:ext uri="{FF2B5EF4-FFF2-40B4-BE49-F238E27FC236}">
                <a16:creationId xmlns:a16="http://schemas.microsoft.com/office/drawing/2014/main" id="{B1007713-5891-46A9-BACA-FAD760FE2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8793" y="733425"/>
            <a:ext cx="6696075" cy="5391150"/>
          </a:xfrm>
          <a:prstGeom prst="rect">
            <a:avLst/>
          </a:prstGeom>
          <a:solidFill>
            <a:schemeClr val="bg2">
              <a:lumMod val="75000"/>
            </a:schemeClr>
          </a:solidFill>
          <a:ln w="190500" cap="sq">
            <a:solidFill>
              <a:schemeClr val="bg2">
                <a:lumMod val="75000"/>
              </a:schemeClr>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74BB6AA7-7EAD-4D3B-9335-B6E8BD7E6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3972" y="799817"/>
            <a:ext cx="6565717" cy="5258367"/>
          </a:xfrm>
          <a:prstGeom prst="rect">
            <a:avLst/>
          </a:prstGeom>
          <a:no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creenshot of a cell phone&#10;&#10;Description automatically generated">
            <a:extLst>
              <a:ext uri="{FF2B5EF4-FFF2-40B4-BE49-F238E27FC236}">
                <a16:creationId xmlns:a16="http://schemas.microsoft.com/office/drawing/2014/main" id="{83C48866-A806-4637-BDE8-589B821CBD66}"/>
              </a:ext>
            </a:extLst>
          </p:cNvPr>
          <p:cNvPicPr>
            <a:picLocks noChangeAspect="1"/>
          </p:cNvPicPr>
          <p:nvPr/>
        </p:nvPicPr>
        <p:blipFill>
          <a:blip r:embed="rId3"/>
          <a:stretch>
            <a:fillRect/>
          </a:stretch>
        </p:blipFill>
        <p:spPr>
          <a:xfrm>
            <a:off x="5170931" y="2464094"/>
            <a:ext cx="5895257" cy="1960173"/>
          </a:xfrm>
          <a:prstGeom prst="rect">
            <a:avLst/>
          </a:prstGeom>
        </p:spPr>
      </p:pic>
    </p:spTree>
    <p:extLst>
      <p:ext uri="{BB962C8B-B14F-4D97-AF65-F5344CB8AC3E}">
        <p14:creationId xmlns:p14="http://schemas.microsoft.com/office/powerpoint/2010/main" val="12088812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D51C8-8083-48A9-BE3C-08FEA2351971}"/>
              </a:ext>
            </a:extLst>
          </p:cNvPr>
          <p:cNvSpPr>
            <a:spLocks noGrp="1"/>
          </p:cNvSpPr>
          <p:nvPr>
            <p:ph type="title"/>
          </p:nvPr>
        </p:nvSpPr>
        <p:spPr>
          <a:xfrm>
            <a:off x="913795" y="609600"/>
            <a:ext cx="10353761" cy="1326321"/>
          </a:xfrm>
        </p:spPr>
        <p:txBody>
          <a:bodyPr>
            <a:normAutofit/>
          </a:bodyPr>
          <a:lstStyle/>
          <a:p>
            <a:r>
              <a:rPr lang="en-US" dirty="0"/>
              <a:t>4. Results</a:t>
            </a:r>
          </a:p>
        </p:txBody>
      </p:sp>
      <p:sp>
        <p:nvSpPr>
          <p:cNvPr id="3" name="Content Placeholder 2">
            <a:extLst>
              <a:ext uri="{FF2B5EF4-FFF2-40B4-BE49-F238E27FC236}">
                <a16:creationId xmlns:a16="http://schemas.microsoft.com/office/drawing/2014/main" id="{043E0176-48F5-4315-A35B-A92C82AC02B3}"/>
              </a:ext>
            </a:extLst>
          </p:cNvPr>
          <p:cNvSpPr>
            <a:spLocks noGrp="1"/>
          </p:cNvSpPr>
          <p:nvPr>
            <p:ph idx="1"/>
          </p:nvPr>
        </p:nvSpPr>
        <p:spPr>
          <a:xfrm>
            <a:off x="913795" y="2096064"/>
            <a:ext cx="5016860" cy="3695136"/>
          </a:xfrm>
        </p:spPr>
        <p:txBody>
          <a:bodyPr>
            <a:normAutofit fontScale="77500" lnSpcReduction="20000"/>
          </a:bodyPr>
          <a:lstStyle/>
          <a:p>
            <a:r>
              <a:rPr lang="en-US" dirty="0"/>
              <a:t>After running the k – means clustering we can access each cluster created to see which neighborhoods were assigned to each of the five clusters. </a:t>
            </a:r>
          </a:p>
          <a:p>
            <a:endParaRPr lang="en-US" dirty="0"/>
          </a:p>
          <a:p>
            <a:r>
              <a:rPr lang="en-US" dirty="0"/>
              <a:t>Each cluster id color coded for the ease of presentation; we can see that majority of the neighborhood falls in the blue cluster which is the third cluster. Two neighborhoods have their own cluster (Red, Orange), these are clusters 4 and 5. The purple cluster consists of two neighborhoods which is the second cluster.</a:t>
            </a:r>
          </a:p>
        </p:txBody>
      </p:sp>
      <p:pic>
        <p:nvPicPr>
          <p:cNvPr id="5" name="Picture 4" descr="A picture containing text, map&#10;&#10;Description automatically generated">
            <a:extLst>
              <a:ext uri="{FF2B5EF4-FFF2-40B4-BE49-F238E27FC236}">
                <a16:creationId xmlns:a16="http://schemas.microsoft.com/office/drawing/2014/main" id="{DC9A69F7-DC0B-4CC1-B0FF-B259F2B8AA10}"/>
              </a:ext>
            </a:extLst>
          </p:cNvPr>
          <p:cNvPicPr>
            <a:picLocks noChangeAspect="1"/>
          </p:cNvPicPr>
          <p:nvPr/>
        </p:nvPicPr>
        <p:blipFill rotWithShape="1">
          <a:blip r:embed="rId3"/>
          <a:srcRect l="3019" r="13620" b="3"/>
          <a:stretch/>
        </p:blipFill>
        <p:spPr>
          <a:xfrm>
            <a:off x="6357257" y="2210935"/>
            <a:ext cx="4833257" cy="3493180"/>
          </a:xfrm>
          <a:prstGeom prst="rect">
            <a:avLst/>
          </a:prstGeom>
          <a:ln w="190500" cap="sq">
            <a:solidFill>
              <a:srgbClr val="FFFFFF"/>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p:spPr>
      </p:pic>
    </p:spTree>
    <p:extLst>
      <p:ext uri="{BB962C8B-B14F-4D97-AF65-F5344CB8AC3E}">
        <p14:creationId xmlns:p14="http://schemas.microsoft.com/office/powerpoint/2010/main" val="331799514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253DAA06-94EB-4823-9E76-54CD605DE3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7D98229-7B95-4B48-98C8-487C48B3172A}">
  <ds:schemaRefs>
    <ds:schemaRef ds:uri="http://schemas.microsoft.com/sharepoint/v3/contenttype/forms"/>
  </ds:schemaRefs>
</ds:datastoreItem>
</file>

<file path=customXml/itemProps3.xml><?xml version="1.0" encoding="utf-8"?>
<ds:datastoreItem xmlns:ds="http://schemas.openxmlformats.org/officeDocument/2006/customXml" ds:itemID="{8F5A5B28-3D16-4621-8849-6D474A759E29}">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otalTime>0</TotalTime>
  <Words>870</Words>
  <Application>Microsoft Office PowerPoint</Application>
  <PresentationFormat>Widescreen</PresentationFormat>
  <Paragraphs>45</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Bookman Old Style</vt:lpstr>
      <vt:lpstr>Calibri</vt:lpstr>
      <vt:lpstr>Rockwell</vt:lpstr>
      <vt:lpstr>Damask</vt:lpstr>
      <vt:lpstr>APPLIED DATA SCIENCE CAPSTONE</vt:lpstr>
      <vt:lpstr>1. introduction</vt:lpstr>
      <vt:lpstr>2. Data acquisition</vt:lpstr>
      <vt:lpstr>Data cleaning</vt:lpstr>
      <vt:lpstr>Exploratory data analysis</vt:lpstr>
      <vt:lpstr>PowerPoint Presentation</vt:lpstr>
      <vt:lpstr>PowerPoint Presentation</vt:lpstr>
      <vt:lpstr>Data modelling</vt:lpstr>
      <vt:lpstr>4. Results</vt:lpstr>
      <vt:lpstr>5. discussion</vt:lpstr>
      <vt:lpstr>6. 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2020-06-02T11:08:55Z</dcterms:created>
  <dcterms:modified xsi:type="dcterms:W3CDTF">2020-06-02T11:18:10Z</dcterms:modified>
</cp:coreProperties>
</file>